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270" r:id="rId5"/>
    <p:sldId id="269" r:id="rId6"/>
    <p:sldId id="272" r:id="rId7"/>
    <p:sldId id="297" r:id="rId8"/>
    <p:sldId id="298" r:id="rId9"/>
    <p:sldId id="299" r:id="rId10"/>
    <p:sldId id="301" r:id="rId11"/>
    <p:sldId id="273" r:id="rId12"/>
    <p:sldId id="278" r:id="rId13"/>
    <p:sldId id="300" r:id="rId14"/>
    <p:sldId id="287" r:id="rId15"/>
    <p:sldId id="288" r:id="rId16"/>
    <p:sldId id="293" r:id="rId17"/>
    <p:sldId id="282" r:id="rId18"/>
    <p:sldId id="276" r:id="rId19"/>
    <p:sldId id="292" r:id="rId20"/>
    <p:sldId id="289" r:id="rId21"/>
    <p:sldId id="275" r:id="rId22"/>
    <p:sldId id="296" r:id="rId23"/>
    <p:sldId id="291" r:id="rId24"/>
    <p:sldId id="290" r:id="rId25"/>
    <p:sldId id="285" r:id="rId26"/>
    <p:sldId id="284" r:id="rId27"/>
    <p:sldId id="274" r:id="rId28"/>
    <p:sldId id="283" r:id="rId29"/>
    <p:sldId id="271" r:id="rId30"/>
    <p:sldId id="281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3" userDrawn="1">
          <p15:clr>
            <a:srgbClr val="A4A3A4"/>
          </p15:clr>
        </p15:guide>
        <p15:guide id="2" pos="35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7DF"/>
    <a:srgbClr val="293F60"/>
    <a:srgbClr val="A1BED4"/>
    <a:srgbClr val="003A5F"/>
    <a:srgbClr val="FC780B"/>
    <a:srgbClr val="FD9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44" y="-180"/>
      </p:cViewPr>
      <p:guideLst>
        <p:guide orient="horz" pos="3453"/>
        <p:guide pos="35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C8553B-94F0-4784-B2C1-5E9AC73FC445}" type="doc">
      <dgm:prSet loTypeId="urn:microsoft.com/office/officeart/2005/8/layout/hProcess4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7A6EBDE-C85D-4182-9DC5-AFD65DA62BCE}">
      <dgm:prSet phldrT="[Tekst]"/>
      <dgm:spPr>
        <a:xfrm>
          <a:off x="1761" y="852484"/>
          <a:ext cx="1310968" cy="1081274"/>
        </a:xfrm>
        <a:ln>
          <a:solidFill>
            <a:srgbClr val="FF6600"/>
          </a:solidFill>
        </a:ln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pPr algn="ctr">
            <a:buChar char="•"/>
          </a:pPr>
          <a: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  <a:t>Uchwała </a:t>
          </a:r>
          <a:b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</a:br>
          <a: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  <a:t>o wyznaczeniu obszaru zdegradowanego </a:t>
          </a:r>
          <a:b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</a:br>
          <a: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  <a:t>i obszaru rewitalizacji </a:t>
          </a:r>
        </a:p>
      </dgm:t>
    </dgm:pt>
    <dgm:pt modelId="{E9A59DC7-8D7A-48A1-AFBE-EFC64845C3CD}" type="parTrans" cxnId="{385A4CDF-7B81-4698-9D90-839A2C256EFB}">
      <dgm:prSet/>
      <dgm:spPr/>
      <dgm:t>
        <a:bodyPr/>
        <a:lstStyle/>
        <a:p>
          <a:endParaRPr lang="pl-PL"/>
        </a:p>
      </dgm:t>
    </dgm:pt>
    <dgm:pt modelId="{77B8D592-7942-47DD-9C45-1F437BD18F9D}" type="sibTrans" cxnId="{385A4CDF-7B81-4698-9D90-839A2C256EFB}">
      <dgm:prSet/>
      <dgm:spPr/>
      <dgm:t>
        <a:bodyPr/>
        <a:lstStyle/>
        <a:p>
          <a:endParaRPr lang="pl-PL"/>
        </a:p>
      </dgm:t>
    </dgm:pt>
    <dgm:pt modelId="{D1F8B9F7-DB7E-457B-8941-99616F67058A}">
      <dgm:prSet phldrT="[Tekst]"/>
      <dgm:spPr>
        <a:solidFill>
          <a:srgbClr val="E37628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>
            <a:buNone/>
          </a:pPr>
          <a:r>
            <a:rPr lang="pl-PL" dirty="0">
              <a:latin typeface="+mn-lt"/>
              <a:ea typeface="+mn-ea"/>
              <a:cs typeface="+mn-cs"/>
            </a:rPr>
            <a:t>Art. 17 ust. 1u.o.r</a:t>
          </a:r>
          <a:endParaRPr lang="pl-PL" u="none" dirty="0">
            <a:latin typeface="+mn-lt"/>
            <a:ea typeface="+mn-ea"/>
            <a:cs typeface="+mn-cs"/>
          </a:endParaRPr>
        </a:p>
      </dgm:t>
    </dgm:pt>
    <dgm:pt modelId="{E9754D73-D66F-4EC4-8374-C6FCCA931468}" type="parTrans" cxnId="{3EF43A08-07D4-4559-B6F1-409D19D9928B}">
      <dgm:prSet/>
      <dgm:spPr/>
      <dgm:t>
        <a:bodyPr/>
        <a:lstStyle/>
        <a:p>
          <a:endParaRPr lang="pl-PL"/>
        </a:p>
      </dgm:t>
    </dgm:pt>
    <dgm:pt modelId="{25E69AD3-3273-4C81-BDDF-8D2463BC4548}" type="sibTrans" cxnId="{3EF43A08-07D4-4559-B6F1-409D19D9928B}">
      <dgm:prSet/>
      <dgm:spPr>
        <a:xfrm>
          <a:off x="2489033" y="122902"/>
          <a:ext cx="1815007" cy="1815007"/>
        </a:xfrm>
        <a:solidFill>
          <a:srgbClr val="E37628"/>
        </a:solidFill>
        <a:ln>
          <a:solidFill>
            <a:srgbClr val="FF6600"/>
          </a:solidFill>
        </a:ln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pl-PL"/>
        </a:p>
      </dgm:t>
    </dgm:pt>
    <dgm:pt modelId="{B54C0DF7-5A38-444C-9C4B-A3CEFD025176}">
      <dgm:prSet phldrT="[Tekst]"/>
      <dgm:spPr>
        <a:xfrm>
          <a:off x="1801250" y="852484"/>
          <a:ext cx="1310968" cy="1081274"/>
        </a:xfrm>
        <a:ln>
          <a:solidFill>
            <a:srgbClr val="FF6600"/>
          </a:solidFill>
        </a:ln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pPr algn="ctr">
            <a:buChar char="•"/>
          </a:pPr>
          <a: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  <a:t>Uchwała </a:t>
          </a:r>
          <a:b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</a:br>
          <a: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  <a:t>o przystąpieniu do sporządzenia GPR</a:t>
          </a:r>
        </a:p>
      </dgm:t>
    </dgm:pt>
    <dgm:pt modelId="{021A3E42-D8BA-4BBD-87E7-29011F963D65}" type="parTrans" cxnId="{977EC1E8-B4D6-423D-BD14-DAB991101DF4}">
      <dgm:prSet/>
      <dgm:spPr/>
      <dgm:t>
        <a:bodyPr/>
        <a:lstStyle/>
        <a:p>
          <a:endParaRPr lang="pl-PL"/>
        </a:p>
      </dgm:t>
    </dgm:pt>
    <dgm:pt modelId="{EAD4184F-E0C5-4023-9D51-9058ADF80B90}" type="sibTrans" cxnId="{977EC1E8-B4D6-423D-BD14-DAB991101DF4}">
      <dgm:prSet/>
      <dgm:spPr/>
      <dgm:t>
        <a:bodyPr/>
        <a:lstStyle/>
        <a:p>
          <a:endParaRPr lang="pl-PL"/>
        </a:p>
      </dgm:t>
    </dgm:pt>
    <dgm:pt modelId="{E8D6490D-C853-4DDD-BBAF-98E2D18545D1}">
      <dgm:prSet phldrT="[Tekst]"/>
      <dgm:spPr>
        <a:xfrm>
          <a:off x="3892066" y="1702057"/>
          <a:ext cx="1165305" cy="463403"/>
        </a:xfrm>
        <a:solidFill>
          <a:srgbClr val="E57628"/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pl-PL" dirty="0">
              <a:latin typeface="+mn-lt"/>
              <a:ea typeface="+mn-ea"/>
              <a:cs typeface="+mn-cs"/>
            </a:rPr>
            <a:t>Art. 7 ust. 3 </a:t>
          </a:r>
          <a:r>
            <a:rPr lang="pl-PL" dirty="0" err="1">
              <a:latin typeface="+mn-lt"/>
              <a:ea typeface="+mn-ea"/>
              <a:cs typeface="+mn-cs"/>
            </a:rPr>
            <a:t>u.o.r</a:t>
          </a:r>
          <a:r>
            <a:rPr lang="pl-PL" dirty="0">
              <a:latin typeface="+mn-lt"/>
              <a:ea typeface="+mn-ea"/>
              <a:cs typeface="+mn-cs"/>
            </a:rPr>
            <a:t>. </a:t>
          </a:r>
          <a:endParaRPr lang="pl-PL" u="none" dirty="0">
            <a:latin typeface="+mn-lt"/>
            <a:ea typeface="+mn-ea"/>
            <a:cs typeface="+mn-cs"/>
          </a:endParaRPr>
        </a:p>
      </dgm:t>
    </dgm:pt>
    <dgm:pt modelId="{D12EAD76-284D-4DFC-B70D-863D23690036}" type="parTrans" cxnId="{7CF461D8-822D-4770-9F94-A0D16696B76E}">
      <dgm:prSet/>
      <dgm:spPr/>
      <dgm:t>
        <a:bodyPr/>
        <a:lstStyle/>
        <a:p>
          <a:endParaRPr lang="pl-PL"/>
        </a:p>
      </dgm:t>
    </dgm:pt>
    <dgm:pt modelId="{981653F2-92E7-47C0-A6CA-4D23036CB158}" type="sibTrans" cxnId="{7CF461D8-822D-4770-9F94-A0D16696B76E}">
      <dgm:prSet/>
      <dgm:spPr>
        <a:xfrm>
          <a:off x="4299448" y="973450"/>
          <a:ext cx="1647494" cy="1647494"/>
        </a:xfrm>
        <a:solidFill>
          <a:srgbClr val="E37628"/>
        </a:solidFill>
        <a:ln>
          <a:solidFill>
            <a:srgbClr val="FF6600"/>
          </a:solidFill>
        </a:ln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pl-PL"/>
        </a:p>
      </dgm:t>
    </dgm:pt>
    <dgm:pt modelId="{34C6363E-DF39-407E-9398-C95E67920E17}">
      <dgm:prSet phldrT="[Tekst]"/>
      <dgm:spPr>
        <a:xfrm>
          <a:off x="3600740" y="852484"/>
          <a:ext cx="1310968" cy="1081274"/>
        </a:xfrm>
        <a:ln>
          <a:solidFill>
            <a:srgbClr val="FF6600"/>
          </a:solidFill>
        </a:ln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pPr algn="ctr">
            <a:buChar char="•"/>
          </a:pPr>
          <a:endParaRPr lang="pl-PL" u="none" dirty="0">
            <a:solidFill>
              <a:srgbClr val="FF6600"/>
            </a:solidFill>
            <a:latin typeface="+mn-lt"/>
            <a:ea typeface="+mn-ea"/>
            <a:cs typeface="+mn-cs"/>
          </a:endParaRPr>
        </a:p>
      </dgm:t>
    </dgm:pt>
    <dgm:pt modelId="{BD068DCB-7301-49D9-B48C-E8731EC5416A}" type="parTrans" cxnId="{4B6109E1-4D64-4198-9EF8-C3FA2489A42C}">
      <dgm:prSet/>
      <dgm:spPr/>
      <dgm:t>
        <a:bodyPr/>
        <a:lstStyle/>
        <a:p>
          <a:endParaRPr lang="pl-PL"/>
        </a:p>
      </dgm:t>
    </dgm:pt>
    <dgm:pt modelId="{270BDDD8-60F9-44E2-8993-DF272196EB82}" type="sibTrans" cxnId="{4B6109E1-4D64-4198-9EF8-C3FA2489A42C}">
      <dgm:prSet/>
      <dgm:spPr/>
      <dgm:t>
        <a:bodyPr/>
        <a:lstStyle/>
        <a:p>
          <a:endParaRPr lang="pl-PL"/>
        </a:p>
      </dgm:t>
    </dgm:pt>
    <dgm:pt modelId="{91A6D4CD-DCFB-467F-A50A-9FA6DFC74A3E}">
      <dgm:prSet/>
      <dgm:spPr>
        <a:xfrm>
          <a:off x="5691556" y="620782"/>
          <a:ext cx="1165305" cy="463403"/>
        </a:xfrm>
        <a:solidFill>
          <a:srgbClr val="E37628"/>
        </a:solidFill>
        <a:ln>
          <a:solidFill>
            <a:srgbClr val="FF6600"/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pl-PL" u="none" dirty="0">
              <a:latin typeface="+mn-lt"/>
              <a:ea typeface="+mn-ea"/>
              <a:cs typeface="+mn-cs"/>
            </a:rPr>
            <a:t>Art. 14 ust. 1 </a:t>
          </a:r>
          <a:r>
            <a:rPr lang="pl-PL" u="none" dirty="0" err="1">
              <a:latin typeface="+mn-lt"/>
              <a:ea typeface="+mn-ea"/>
              <a:cs typeface="+mn-cs"/>
            </a:rPr>
            <a:t>u.o.r</a:t>
          </a:r>
          <a:r>
            <a:rPr lang="pl-PL" u="none" dirty="0">
              <a:latin typeface="+mn-lt"/>
              <a:ea typeface="+mn-ea"/>
              <a:cs typeface="+mn-cs"/>
            </a:rPr>
            <a:t>. </a:t>
          </a:r>
          <a:endParaRPr lang="pl-PL" dirty="0">
            <a:latin typeface="+mn-lt"/>
            <a:ea typeface="+mn-ea"/>
            <a:cs typeface="+mn-cs"/>
          </a:endParaRPr>
        </a:p>
      </dgm:t>
    </dgm:pt>
    <dgm:pt modelId="{6F5312CB-6B82-4221-8CC6-67C4730D8681}" type="parTrans" cxnId="{FFBB7FAF-8FDF-41D5-AFA9-6E28B40A98DE}">
      <dgm:prSet/>
      <dgm:spPr/>
      <dgm:t>
        <a:bodyPr/>
        <a:lstStyle/>
        <a:p>
          <a:endParaRPr lang="pl-PL"/>
        </a:p>
      </dgm:t>
    </dgm:pt>
    <dgm:pt modelId="{4225A796-9805-457A-BC5E-12538D916814}" type="sibTrans" cxnId="{FFBB7FAF-8FDF-41D5-AFA9-6E28B40A98DE}">
      <dgm:prSet/>
      <dgm:spPr>
        <a:xfrm>
          <a:off x="6088013" y="122902"/>
          <a:ext cx="1815007" cy="1815007"/>
        </a:xfrm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pl-PL"/>
        </a:p>
      </dgm:t>
    </dgm:pt>
    <dgm:pt modelId="{06944D8B-0229-4847-82A4-CB30CAB23504}">
      <dgm:prSet/>
      <dgm:spPr>
        <a:xfrm>
          <a:off x="5400230" y="852484"/>
          <a:ext cx="1310968" cy="1081274"/>
        </a:xfrm>
        <a:ln>
          <a:solidFill>
            <a:srgbClr val="FF6600"/>
          </a:solidFill>
        </a:ln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pPr algn="ctr">
            <a:buChar char="•"/>
          </a:pPr>
          <a:endParaRPr lang="pl-PL" dirty="0">
            <a:solidFill>
              <a:srgbClr val="FF6600"/>
            </a:solidFill>
            <a:latin typeface="+mn-lt"/>
            <a:ea typeface="+mn-ea"/>
            <a:cs typeface="+mn-cs"/>
          </a:endParaRPr>
        </a:p>
      </dgm:t>
    </dgm:pt>
    <dgm:pt modelId="{E742DE90-5B67-4CFE-9D56-3A92933CFCDB}" type="parTrans" cxnId="{C2E43351-232F-4C58-8531-E73A38760191}">
      <dgm:prSet/>
      <dgm:spPr/>
      <dgm:t>
        <a:bodyPr/>
        <a:lstStyle/>
        <a:p>
          <a:endParaRPr lang="pl-PL"/>
        </a:p>
      </dgm:t>
    </dgm:pt>
    <dgm:pt modelId="{597B0125-588E-4173-BEEE-6EAAEC5AFC68}" type="sibTrans" cxnId="{C2E43351-232F-4C58-8531-E73A38760191}">
      <dgm:prSet/>
      <dgm:spPr/>
      <dgm:t>
        <a:bodyPr/>
        <a:lstStyle/>
        <a:p>
          <a:endParaRPr lang="pl-PL"/>
        </a:p>
      </dgm:t>
    </dgm:pt>
    <dgm:pt modelId="{ADE60870-84A3-4EB0-9458-14D5DE261B9B}">
      <dgm:prSet phldrT="[Tekst]"/>
      <dgm:spPr>
        <a:solidFill>
          <a:srgbClr val="E77729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>
            <a:buNone/>
          </a:pPr>
          <a:r>
            <a:rPr lang="pl-PL" dirty="0">
              <a:latin typeface="+mn-lt"/>
              <a:ea typeface="+mn-ea"/>
              <a:cs typeface="+mn-cs"/>
            </a:rPr>
            <a:t>Art. 8 ust. 1 </a:t>
          </a:r>
          <a:r>
            <a:rPr lang="pl-PL" dirty="0" err="1">
              <a:latin typeface="+mn-lt"/>
              <a:ea typeface="+mn-ea"/>
              <a:cs typeface="+mn-cs"/>
            </a:rPr>
            <a:t>u.o.r</a:t>
          </a:r>
          <a:r>
            <a:rPr lang="pl-PL" dirty="0">
              <a:latin typeface="+mn-lt"/>
              <a:ea typeface="+mn-ea"/>
              <a:cs typeface="+mn-cs"/>
            </a:rPr>
            <a:t>. </a:t>
          </a:r>
        </a:p>
      </dgm:t>
    </dgm:pt>
    <dgm:pt modelId="{67DD3329-93FE-44B4-BF13-A6BE870E3490}" type="sibTrans" cxnId="{E0632F88-80D3-4697-9B34-B3235D41C361}">
      <dgm:prSet/>
      <dgm:spPr>
        <a:xfrm>
          <a:off x="700468" y="973450"/>
          <a:ext cx="1647494" cy="1647494"/>
        </a:xfrm>
        <a:solidFill>
          <a:srgbClr val="E37628"/>
        </a:solidFill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pl-PL"/>
        </a:p>
      </dgm:t>
    </dgm:pt>
    <dgm:pt modelId="{184E4DF1-91CD-4252-878C-13ADB1D7A2BC}" type="parTrans" cxnId="{E0632F88-80D3-4697-9B34-B3235D41C361}">
      <dgm:prSet/>
      <dgm:spPr/>
      <dgm:t>
        <a:bodyPr/>
        <a:lstStyle/>
        <a:p>
          <a:endParaRPr lang="pl-PL"/>
        </a:p>
      </dgm:t>
    </dgm:pt>
    <dgm:pt modelId="{A052D668-3D63-426C-A920-9032BB2C23FF}">
      <dgm:prSet phldrT="[Tekst]"/>
      <dgm:spPr>
        <a:xfrm>
          <a:off x="3600740" y="852484"/>
          <a:ext cx="1310968" cy="1081274"/>
        </a:xfrm>
        <a:ln>
          <a:solidFill>
            <a:srgbClr val="FF6600"/>
          </a:solidFill>
        </a:ln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pPr algn="ctr">
            <a:buChar char="•"/>
          </a:pPr>
          <a:r>
            <a:rPr lang="pl-PL" dirty="0">
              <a:solidFill>
                <a:srgbClr val="FF6600"/>
              </a:solidFill>
              <a:latin typeface="+mn-lt"/>
              <a:ea typeface="+mn-ea"/>
              <a:cs typeface="+mn-cs"/>
            </a:rPr>
            <a:t>Uchwała o zasadach wyznaczania składu oraz zasadach działania Komitetu Rewitalizacji</a:t>
          </a:r>
          <a:endParaRPr lang="pl-PL" u="none" dirty="0">
            <a:solidFill>
              <a:srgbClr val="FF6600"/>
            </a:solidFill>
            <a:latin typeface="+mn-lt"/>
            <a:ea typeface="+mn-ea"/>
            <a:cs typeface="+mn-cs"/>
          </a:endParaRPr>
        </a:p>
      </dgm:t>
    </dgm:pt>
    <dgm:pt modelId="{65625FB9-36CB-434A-A7C4-64E2847F2028}" type="parTrans" cxnId="{FE4AA7F6-AB14-47D8-B270-CFE56F7D8651}">
      <dgm:prSet/>
      <dgm:spPr/>
      <dgm:t>
        <a:bodyPr/>
        <a:lstStyle/>
        <a:p>
          <a:endParaRPr lang="pl-PL"/>
        </a:p>
      </dgm:t>
    </dgm:pt>
    <dgm:pt modelId="{F51BC63F-4E9D-41C9-8088-2F3DE2D8F094}" type="sibTrans" cxnId="{FE4AA7F6-AB14-47D8-B270-CFE56F7D8651}">
      <dgm:prSet/>
      <dgm:spPr/>
      <dgm:t>
        <a:bodyPr/>
        <a:lstStyle/>
        <a:p>
          <a:endParaRPr lang="pl-PL"/>
        </a:p>
      </dgm:t>
    </dgm:pt>
    <dgm:pt modelId="{DBF0A5CD-ECF8-4C59-88B1-9C6AD12817BC}">
      <dgm:prSet/>
      <dgm:spPr/>
      <dgm:t>
        <a:bodyPr/>
        <a:lstStyle/>
        <a:p>
          <a:pPr algn="ctr">
            <a:buChar char="•"/>
          </a:pPr>
          <a:r>
            <a:rPr lang="pl-PL" u="none">
              <a:solidFill>
                <a:srgbClr val="FF6600"/>
              </a:solidFill>
              <a:latin typeface="+mn-lt"/>
              <a:ea typeface="+mn-ea"/>
              <a:cs typeface="+mn-cs"/>
            </a:rPr>
            <a:t>Uchwała o przyjęciu gminnego programu rewitalizacji </a:t>
          </a:r>
          <a:endParaRPr lang="pl-PL" u="none" dirty="0">
            <a:solidFill>
              <a:srgbClr val="FF6600"/>
            </a:solidFill>
            <a:latin typeface="+mn-lt"/>
            <a:ea typeface="+mn-ea"/>
            <a:cs typeface="+mn-cs"/>
          </a:endParaRPr>
        </a:p>
      </dgm:t>
    </dgm:pt>
    <dgm:pt modelId="{65A30EEA-E5C3-43A1-89F3-4D6000649715}" type="parTrans" cxnId="{05069696-9E20-4288-BF8C-9F4568C76C93}">
      <dgm:prSet/>
      <dgm:spPr/>
      <dgm:t>
        <a:bodyPr/>
        <a:lstStyle/>
        <a:p>
          <a:endParaRPr lang="pl-PL"/>
        </a:p>
      </dgm:t>
    </dgm:pt>
    <dgm:pt modelId="{CD6197C4-4F68-4C6F-A5D8-E6DBFF2B1371}" type="sibTrans" cxnId="{05069696-9E20-4288-BF8C-9F4568C76C93}">
      <dgm:prSet/>
      <dgm:spPr/>
      <dgm:t>
        <a:bodyPr/>
        <a:lstStyle/>
        <a:p>
          <a:endParaRPr lang="pl-PL"/>
        </a:p>
      </dgm:t>
    </dgm:pt>
    <dgm:pt modelId="{CFF4D775-F471-4BDB-B3D6-C83D59D92527}" type="pres">
      <dgm:prSet presAssocID="{17C8553B-94F0-4784-B2C1-5E9AC73FC445}" presName="Name0" presStyleCnt="0">
        <dgm:presLayoutVars>
          <dgm:dir/>
          <dgm:animLvl val="lvl"/>
          <dgm:resizeHandles val="exact"/>
        </dgm:presLayoutVars>
      </dgm:prSet>
      <dgm:spPr/>
    </dgm:pt>
    <dgm:pt modelId="{41FAED21-92AF-42BE-A09F-DAF7EA171835}" type="pres">
      <dgm:prSet presAssocID="{17C8553B-94F0-4784-B2C1-5E9AC73FC445}" presName="tSp" presStyleCnt="0"/>
      <dgm:spPr/>
    </dgm:pt>
    <dgm:pt modelId="{1EB30BEF-0F31-4A29-B2ED-8EBAE380771E}" type="pres">
      <dgm:prSet presAssocID="{17C8553B-94F0-4784-B2C1-5E9AC73FC445}" presName="bSp" presStyleCnt="0"/>
      <dgm:spPr/>
    </dgm:pt>
    <dgm:pt modelId="{3E8EF51F-0DDD-43A8-A50F-3CA462E3EFDD}" type="pres">
      <dgm:prSet presAssocID="{17C8553B-94F0-4784-B2C1-5E9AC73FC445}" presName="process" presStyleCnt="0"/>
      <dgm:spPr/>
    </dgm:pt>
    <dgm:pt modelId="{DB09FCE2-3D2E-4A98-9B33-6434696E80B1}" type="pres">
      <dgm:prSet presAssocID="{ADE60870-84A3-4EB0-9458-14D5DE261B9B}" presName="composite1" presStyleCnt="0"/>
      <dgm:spPr/>
    </dgm:pt>
    <dgm:pt modelId="{5C2B6DF9-B471-4BC7-B97B-197C42C39467}" type="pres">
      <dgm:prSet presAssocID="{ADE60870-84A3-4EB0-9458-14D5DE261B9B}" presName="dummyNode1" presStyleLbl="node1" presStyleIdx="0" presStyleCnt="4"/>
      <dgm:spPr/>
    </dgm:pt>
    <dgm:pt modelId="{D2162E45-6545-4E0B-8776-9ABED4A4667B}" type="pres">
      <dgm:prSet presAssocID="{ADE60870-84A3-4EB0-9458-14D5DE261B9B}" presName="childNode1" presStyleLbl="bgAcc1" presStyleIdx="0" presStyleCnt="4">
        <dgm:presLayoutVars>
          <dgm:bulletEnabled val="1"/>
        </dgm:presLayoutVars>
      </dgm:prSet>
      <dgm:spPr/>
    </dgm:pt>
    <dgm:pt modelId="{8C1BAE8A-5B1E-4197-9072-B450765C4B71}" type="pres">
      <dgm:prSet presAssocID="{ADE60870-84A3-4EB0-9458-14D5DE261B9B}" presName="childNode1tx" presStyleLbl="bgAcc1" presStyleIdx="0" presStyleCnt="4">
        <dgm:presLayoutVars>
          <dgm:bulletEnabled val="1"/>
        </dgm:presLayoutVars>
      </dgm:prSet>
      <dgm:spPr/>
    </dgm:pt>
    <dgm:pt modelId="{BA5A62B7-BA1D-4B01-B5C3-4BFF55067E5D}" type="pres">
      <dgm:prSet presAssocID="{ADE60870-84A3-4EB0-9458-14D5DE261B9B}" presName="parentNode1" presStyleLbl="node1" presStyleIdx="0" presStyleCnt="4">
        <dgm:presLayoutVars>
          <dgm:chMax val="1"/>
          <dgm:bulletEnabled val="1"/>
        </dgm:presLayoutVars>
      </dgm:prSet>
      <dgm:spPr>
        <a:xfrm>
          <a:off x="293087" y="1702057"/>
          <a:ext cx="1165305" cy="463403"/>
        </a:xfrm>
      </dgm:spPr>
    </dgm:pt>
    <dgm:pt modelId="{625F7E9E-9868-4191-AB3F-25DB50CFD5B4}" type="pres">
      <dgm:prSet presAssocID="{ADE60870-84A3-4EB0-9458-14D5DE261B9B}" presName="connSite1" presStyleCnt="0"/>
      <dgm:spPr/>
    </dgm:pt>
    <dgm:pt modelId="{EF995076-0FE7-498C-A51F-12F37A32D104}" type="pres">
      <dgm:prSet presAssocID="{67DD3329-93FE-44B4-BF13-A6BE870E3490}" presName="Name9" presStyleLbl="sibTrans2D1" presStyleIdx="0" presStyleCnt="3"/>
      <dgm:spPr>
        <a:prstGeom prst="leftCircularArrow">
          <a:avLst>
            <a:gd name="adj1" fmla="val 4370"/>
            <a:gd name="adj2" fmla="val 553776"/>
            <a:gd name="adj3" fmla="val 2329287"/>
            <a:gd name="adj4" fmla="val 9024489"/>
            <a:gd name="adj5" fmla="val 5099"/>
          </a:avLst>
        </a:prstGeom>
      </dgm:spPr>
    </dgm:pt>
    <dgm:pt modelId="{151C7388-ADF3-4EEF-A505-C9B4B6509FC7}" type="pres">
      <dgm:prSet presAssocID="{D1F8B9F7-DB7E-457B-8941-99616F67058A}" presName="composite2" presStyleCnt="0"/>
      <dgm:spPr/>
    </dgm:pt>
    <dgm:pt modelId="{23038015-6631-417B-9FB8-2C88F2F3BA03}" type="pres">
      <dgm:prSet presAssocID="{D1F8B9F7-DB7E-457B-8941-99616F67058A}" presName="dummyNode2" presStyleLbl="node1" presStyleIdx="0" presStyleCnt="4"/>
      <dgm:spPr/>
    </dgm:pt>
    <dgm:pt modelId="{3E32C9EB-E987-4591-AC44-9498D796464F}" type="pres">
      <dgm:prSet presAssocID="{D1F8B9F7-DB7E-457B-8941-99616F67058A}" presName="childNode2" presStyleLbl="bgAcc1" presStyleIdx="1" presStyleCnt="4">
        <dgm:presLayoutVars>
          <dgm:bulletEnabled val="1"/>
        </dgm:presLayoutVars>
      </dgm:prSet>
      <dgm:spPr/>
    </dgm:pt>
    <dgm:pt modelId="{DEC9A77C-BDF6-44D7-8348-3A5B80248A87}" type="pres">
      <dgm:prSet presAssocID="{D1F8B9F7-DB7E-457B-8941-99616F67058A}" presName="childNode2tx" presStyleLbl="bgAcc1" presStyleIdx="1" presStyleCnt="4">
        <dgm:presLayoutVars>
          <dgm:bulletEnabled val="1"/>
        </dgm:presLayoutVars>
      </dgm:prSet>
      <dgm:spPr/>
    </dgm:pt>
    <dgm:pt modelId="{C00D544D-C69F-461C-B5DE-207CF0187C04}" type="pres">
      <dgm:prSet presAssocID="{D1F8B9F7-DB7E-457B-8941-99616F67058A}" presName="parentNode2" presStyleLbl="node1" presStyleIdx="1" presStyleCnt="4">
        <dgm:presLayoutVars>
          <dgm:chMax val="0"/>
          <dgm:bulletEnabled val="1"/>
        </dgm:presLayoutVars>
      </dgm:prSet>
      <dgm:spPr>
        <a:xfrm>
          <a:off x="2092577" y="620782"/>
          <a:ext cx="1165305" cy="463403"/>
        </a:xfrm>
      </dgm:spPr>
    </dgm:pt>
    <dgm:pt modelId="{22B46A6C-78E7-4CF2-983B-71BDE4B8E8C1}" type="pres">
      <dgm:prSet presAssocID="{D1F8B9F7-DB7E-457B-8941-99616F67058A}" presName="connSite2" presStyleCnt="0"/>
      <dgm:spPr/>
    </dgm:pt>
    <dgm:pt modelId="{FF43E61B-C18C-4639-8B43-0F1EFF6EB708}" type="pres">
      <dgm:prSet presAssocID="{25E69AD3-3273-4C81-BDDF-8D2463BC4548}" presName="Name18" presStyleLbl="sibTrans2D1" presStyleIdx="1" presStyleCnt="3"/>
      <dgm:spPr>
        <a:prstGeom prst="circularArrow">
          <a:avLst>
            <a:gd name="adj1" fmla="val 3967"/>
            <a:gd name="adj2" fmla="val 497757"/>
            <a:gd name="adj3" fmla="val 19326732"/>
            <a:gd name="adj4" fmla="val 12575511"/>
            <a:gd name="adj5" fmla="val 4628"/>
          </a:avLst>
        </a:prstGeom>
      </dgm:spPr>
    </dgm:pt>
    <dgm:pt modelId="{52DCDA05-2E2A-4DBE-805C-8F70C97DA6AA}" type="pres">
      <dgm:prSet presAssocID="{E8D6490D-C853-4DDD-BBAF-98E2D18545D1}" presName="composite1" presStyleCnt="0"/>
      <dgm:spPr/>
    </dgm:pt>
    <dgm:pt modelId="{CC0ADD6E-16A9-4307-88A4-19466669D2FA}" type="pres">
      <dgm:prSet presAssocID="{E8D6490D-C853-4DDD-BBAF-98E2D18545D1}" presName="dummyNode1" presStyleLbl="node1" presStyleIdx="1" presStyleCnt="4"/>
      <dgm:spPr/>
    </dgm:pt>
    <dgm:pt modelId="{D4EA61CF-FF77-42ED-AFDB-C3DE2C02A5F5}" type="pres">
      <dgm:prSet presAssocID="{E8D6490D-C853-4DDD-BBAF-98E2D18545D1}" presName="childNode1" presStyleLbl="bgAcc1" presStyleIdx="2" presStyleCnt="4">
        <dgm:presLayoutVars>
          <dgm:bulletEnabled val="1"/>
        </dgm:presLayoutVars>
      </dgm:prSet>
      <dgm:spPr/>
    </dgm:pt>
    <dgm:pt modelId="{7BAE5DBC-6715-47C1-B311-CE9087EB3EB5}" type="pres">
      <dgm:prSet presAssocID="{E8D6490D-C853-4DDD-BBAF-98E2D18545D1}" presName="childNode1tx" presStyleLbl="bgAcc1" presStyleIdx="2" presStyleCnt="4">
        <dgm:presLayoutVars>
          <dgm:bulletEnabled val="1"/>
        </dgm:presLayoutVars>
      </dgm:prSet>
      <dgm:spPr/>
    </dgm:pt>
    <dgm:pt modelId="{BE765766-A476-4196-9784-E74A87AAAE41}" type="pres">
      <dgm:prSet presAssocID="{E8D6490D-C853-4DDD-BBAF-98E2D18545D1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DFFBB32B-9496-40AD-A8CC-D1A03D273BE9}" type="pres">
      <dgm:prSet presAssocID="{E8D6490D-C853-4DDD-BBAF-98E2D18545D1}" presName="connSite1" presStyleCnt="0"/>
      <dgm:spPr/>
    </dgm:pt>
    <dgm:pt modelId="{393F09E0-C6A4-49AA-95E7-2FDB65230069}" type="pres">
      <dgm:prSet presAssocID="{981653F2-92E7-47C0-A6CA-4D23036CB158}" presName="Name9" presStyleLbl="sibTrans2D1" presStyleIdx="2" presStyleCnt="3"/>
      <dgm:spPr>
        <a:prstGeom prst="leftCircularArrow">
          <a:avLst>
            <a:gd name="adj1" fmla="val 4370"/>
            <a:gd name="adj2" fmla="val 553776"/>
            <a:gd name="adj3" fmla="val 2329287"/>
            <a:gd name="adj4" fmla="val 9024489"/>
            <a:gd name="adj5" fmla="val 5099"/>
          </a:avLst>
        </a:prstGeom>
      </dgm:spPr>
    </dgm:pt>
    <dgm:pt modelId="{B4B01861-5C4E-4DA8-9EDE-9204FB842EB8}" type="pres">
      <dgm:prSet presAssocID="{91A6D4CD-DCFB-467F-A50A-9FA6DFC74A3E}" presName="composite2" presStyleCnt="0"/>
      <dgm:spPr/>
    </dgm:pt>
    <dgm:pt modelId="{7302D330-7994-4856-9EEF-42C89CE161DE}" type="pres">
      <dgm:prSet presAssocID="{91A6D4CD-DCFB-467F-A50A-9FA6DFC74A3E}" presName="dummyNode2" presStyleLbl="node1" presStyleIdx="2" presStyleCnt="4"/>
      <dgm:spPr/>
    </dgm:pt>
    <dgm:pt modelId="{93D1D45A-664A-446C-B136-085CDC670091}" type="pres">
      <dgm:prSet presAssocID="{91A6D4CD-DCFB-467F-A50A-9FA6DFC74A3E}" presName="childNode2" presStyleLbl="bgAcc1" presStyleIdx="3" presStyleCnt="4">
        <dgm:presLayoutVars>
          <dgm:bulletEnabled val="1"/>
        </dgm:presLayoutVars>
      </dgm:prSet>
      <dgm:spPr/>
    </dgm:pt>
    <dgm:pt modelId="{F5DE5E32-3929-48E7-8D31-D0713937CC6A}" type="pres">
      <dgm:prSet presAssocID="{91A6D4CD-DCFB-467F-A50A-9FA6DFC74A3E}" presName="childNode2tx" presStyleLbl="bgAcc1" presStyleIdx="3" presStyleCnt="4">
        <dgm:presLayoutVars>
          <dgm:bulletEnabled val="1"/>
        </dgm:presLayoutVars>
      </dgm:prSet>
      <dgm:spPr/>
    </dgm:pt>
    <dgm:pt modelId="{E62664A4-2F60-4B73-A703-364570F8151E}" type="pres">
      <dgm:prSet presAssocID="{91A6D4CD-DCFB-467F-A50A-9FA6DFC74A3E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63BB936D-7F96-4AE9-99C8-13F9A6CDCB30}" type="pres">
      <dgm:prSet presAssocID="{91A6D4CD-DCFB-467F-A50A-9FA6DFC74A3E}" presName="connSite2" presStyleCnt="0"/>
      <dgm:spPr/>
    </dgm:pt>
  </dgm:ptLst>
  <dgm:cxnLst>
    <dgm:cxn modelId="{3EF43A08-07D4-4559-B6F1-409D19D9928B}" srcId="{17C8553B-94F0-4784-B2C1-5E9AC73FC445}" destId="{D1F8B9F7-DB7E-457B-8941-99616F67058A}" srcOrd="1" destOrd="0" parTransId="{E9754D73-D66F-4EC4-8374-C6FCCA931468}" sibTransId="{25E69AD3-3273-4C81-BDDF-8D2463BC4548}"/>
    <dgm:cxn modelId="{4FC98E1A-E89B-4A29-87DF-62B5B2BC073F}" type="presOf" srcId="{25E69AD3-3273-4C81-BDDF-8D2463BC4548}" destId="{FF43E61B-C18C-4639-8B43-0F1EFF6EB708}" srcOrd="0" destOrd="0" presId="urn:microsoft.com/office/officeart/2005/8/layout/hProcess4"/>
    <dgm:cxn modelId="{D6D55624-457D-49A9-91B9-978459EADC3B}" type="presOf" srcId="{67A6EBDE-C85D-4182-9DC5-AFD65DA62BCE}" destId="{8C1BAE8A-5B1E-4197-9072-B450765C4B71}" srcOrd="1" destOrd="0" presId="urn:microsoft.com/office/officeart/2005/8/layout/hProcess4"/>
    <dgm:cxn modelId="{B2BDAE2A-7847-4F84-9560-EA8058F8B8DF}" type="presOf" srcId="{91A6D4CD-DCFB-467F-A50A-9FA6DFC74A3E}" destId="{E62664A4-2F60-4B73-A703-364570F8151E}" srcOrd="0" destOrd="0" presId="urn:microsoft.com/office/officeart/2005/8/layout/hProcess4"/>
    <dgm:cxn modelId="{9B25822D-6A7B-44FE-A37D-C01EF12B13CB}" type="presOf" srcId="{D1F8B9F7-DB7E-457B-8941-99616F67058A}" destId="{C00D544D-C69F-461C-B5DE-207CF0187C04}" srcOrd="0" destOrd="0" presId="urn:microsoft.com/office/officeart/2005/8/layout/hProcess4"/>
    <dgm:cxn modelId="{94E9432E-B5AE-4AF5-B3A4-F93F97B6794F}" type="presOf" srcId="{A052D668-3D63-426C-A920-9032BB2C23FF}" destId="{7BAE5DBC-6715-47C1-B311-CE9087EB3EB5}" srcOrd="1" destOrd="1" presId="urn:microsoft.com/office/officeart/2005/8/layout/hProcess4"/>
    <dgm:cxn modelId="{88148932-A38E-442B-B262-3064B8038D22}" type="presOf" srcId="{A052D668-3D63-426C-A920-9032BB2C23FF}" destId="{D4EA61CF-FF77-42ED-AFDB-C3DE2C02A5F5}" srcOrd="0" destOrd="1" presId="urn:microsoft.com/office/officeart/2005/8/layout/hProcess4"/>
    <dgm:cxn modelId="{A2987235-2A7A-42AA-80E0-ED319959D6A7}" type="presOf" srcId="{DBF0A5CD-ECF8-4C59-88B1-9C6AD12817BC}" destId="{F5DE5E32-3929-48E7-8D31-D0713937CC6A}" srcOrd="1" destOrd="1" presId="urn:microsoft.com/office/officeart/2005/8/layout/hProcess4"/>
    <dgm:cxn modelId="{9D24233C-32CB-47C5-9677-F1F5D96F5B24}" type="presOf" srcId="{DBF0A5CD-ECF8-4C59-88B1-9C6AD12817BC}" destId="{93D1D45A-664A-446C-B136-085CDC670091}" srcOrd="0" destOrd="1" presId="urn:microsoft.com/office/officeart/2005/8/layout/hProcess4"/>
    <dgm:cxn modelId="{C2E43351-232F-4C58-8531-E73A38760191}" srcId="{91A6D4CD-DCFB-467F-A50A-9FA6DFC74A3E}" destId="{06944D8B-0229-4847-82A4-CB30CAB23504}" srcOrd="0" destOrd="0" parTransId="{E742DE90-5B67-4CFE-9D56-3A92933CFCDB}" sibTransId="{597B0125-588E-4173-BEEE-6EAAEC5AFC68}"/>
    <dgm:cxn modelId="{6034D682-F713-4DFE-AFC3-80A16F39BCF4}" type="presOf" srcId="{B54C0DF7-5A38-444C-9C4B-A3CEFD025176}" destId="{DEC9A77C-BDF6-44D7-8348-3A5B80248A87}" srcOrd="1" destOrd="0" presId="urn:microsoft.com/office/officeart/2005/8/layout/hProcess4"/>
    <dgm:cxn modelId="{E0632F88-80D3-4697-9B34-B3235D41C361}" srcId="{17C8553B-94F0-4784-B2C1-5E9AC73FC445}" destId="{ADE60870-84A3-4EB0-9458-14D5DE261B9B}" srcOrd="0" destOrd="0" parTransId="{184E4DF1-91CD-4252-878C-13ADB1D7A2BC}" sibTransId="{67DD3329-93FE-44B4-BF13-A6BE870E3490}"/>
    <dgm:cxn modelId="{DF92B88B-52F8-4195-9AFB-2D41390E42F1}" type="presOf" srcId="{B54C0DF7-5A38-444C-9C4B-A3CEFD025176}" destId="{3E32C9EB-E987-4591-AC44-9498D796464F}" srcOrd="0" destOrd="0" presId="urn:microsoft.com/office/officeart/2005/8/layout/hProcess4"/>
    <dgm:cxn modelId="{05069696-9E20-4288-BF8C-9F4568C76C93}" srcId="{91A6D4CD-DCFB-467F-A50A-9FA6DFC74A3E}" destId="{DBF0A5CD-ECF8-4C59-88B1-9C6AD12817BC}" srcOrd="1" destOrd="0" parTransId="{65A30EEA-E5C3-43A1-89F3-4D6000649715}" sibTransId="{CD6197C4-4F68-4C6F-A5D8-E6DBFF2B1371}"/>
    <dgm:cxn modelId="{0723C4A8-D7CF-4C0B-96C5-4CB1D59E2DE2}" type="presOf" srcId="{06944D8B-0229-4847-82A4-CB30CAB23504}" destId="{F5DE5E32-3929-48E7-8D31-D0713937CC6A}" srcOrd="1" destOrd="0" presId="urn:microsoft.com/office/officeart/2005/8/layout/hProcess4"/>
    <dgm:cxn modelId="{FFBB7FAF-8FDF-41D5-AFA9-6E28B40A98DE}" srcId="{17C8553B-94F0-4784-B2C1-5E9AC73FC445}" destId="{91A6D4CD-DCFB-467F-A50A-9FA6DFC74A3E}" srcOrd="3" destOrd="0" parTransId="{6F5312CB-6B82-4221-8CC6-67C4730D8681}" sibTransId="{4225A796-9805-457A-BC5E-12538D916814}"/>
    <dgm:cxn modelId="{02B933B7-4BE8-499C-8925-DA4D9B627A87}" type="presOf" srcId="{981653F2-92E7-47C0-A6CA-4D23036CB158}" destId="{393F09E0-C6A4-49AA-95E7-2FDB65230069}" srcOrd="0" destOrd="0" presId="urn:microsoft.com/office/officeart/2005/8/layout/hProcess4"/>
    <dgm:cxn modelId="{BE19E3CB-F273-4E71-8CA7-18E37464813E}" type="presOf" srcId="{67A6EBDE-C85D-4182-9DC5-AFD65DA62BCE}" destId="{D2162E45-6545-4E0B-8776-9ABED4A4667B}" srcOrd="0" destOrd="0" presId="urn:microsoft.com/office/officeart/2005/8/layout/hProcess4"/>
    <dgm:cxn modelId="{0F993ACD-332F-41DB-A6B1-1B9592598461}" type="presOf" srcId="{06944D8B-0229-4847-82A4-CB30CAB23504}" destId="{93D1D45A-664A-446C-B136-085CDC670091}" srcOrd="0" destOrd="0" presId="urn:microsoft.com/office/officeart/2005/8/layout/hProcess4"/>
    <dgm:cxn modelId="{76B37ECF-5966-443A-9374-293E4DF1764A}" type="presOf" srcId="{34C6363E-DF39-407E-9398-C95E67920E17}" destId="{7BAE5DBC-6715-47C1-B311-CE9087EB3EB5}" srcOrd="1" destOrd="0" presId="urn:microsoft.com/office/officeart/2005/8/layout/hProcess4"/>
    <dgm:cxn modelId="{C56DCBCF-0B98-424F-A7D0-3D325AFF2D1A}" type="presOf" srcId="{17C8553B-94F0-4784-B2C1-5E9AC73FC445}" destId="{CFF4D775-F471-4BDB-B3D6-C83D59D92527}" srcOrd="0" destOrd="0" presId="urn:microsoft.com/office/officeart/2005/8/layout/hProcess4"/>
    <dgm:cxn modelId="{D7B166D0-E9D3-42D1-965F-BBB17EA0A303}" type="presOf" srcId="{34C6363E-DF39-407E-9398-C95E67920E17}" destId="{D4EA61CF-FF77-42ED-AFDB-C3DE2C02A5F5}" srcOrd="0" destOrd="0" presId="urn:microsoft.com/office/officeart/2005/8/layout/hProcess4"/>
    <dgm:cxn modelId="{7CF461D8-822D-4770-9F94-A0D16696B76E}" srcId="{17C8553B-94F0-4784-B2C1-5E9AC73FC445}" destId="{E8D6490D-C853-4DDD-BBAF-98E2D18545D1}" srcOrd="2" destOrd="0" parTransId="{D12EAD76-284D-4DFC-B70D-863D23690036}" sibTransId="{981653F2-92E7-47C0-A6CA-4D23036CB158}"/>
    <dgm:cxn modelId="{9E28C2DB-C2D7-495C-985A-D11EA391D3E6}" type="presOf" srcId="{E8D6490D-C853-4DDD-BBAF-98E2D18545D1}" destId="{BE765766-A476-4196-9784-E74A87AAAE41}" srcOrd="0" destOrd="0" presId="urn:microsoft.com/office/officeart/2005/8/layout/hProcess4"/>
    <dgm:cxn modelId="{385A4CDF-7B81-4698-9D90-839A2C256EFB}" srcId="{ADE60870-84A3-4EB0-9458-14D5DE261B9B}" destId="{67A6EBDE-C85D-4182-9DC5-AFD65DA62BCE}" srcOrd="0" destOrd="0" parTransId="{E9A59DC7-8D7A-48A1-AFBE-EFC64845C3CD}" sibTransId="{77B8D592-7942-47DD-9C45-1F437BD18F9D}"/>
    <dgm:cxn modelId="{4B6109E1-4D64-4198-9EF8-C3FA2489A42C}" srcId="{E8D6490D-C853-4DDD-BBAF-98E2D18545D1}" destId="{34C6363E-DF39-407E-9398-C95E67920E17}" srcOrd="0" destOrd="0" parTransId="{BD068DCB-7301-49D9-B48C-E8731EC5416A}" sibTransId="{270BDDD8-60F9-44E2-8993-DF272196EB82}"/>
    <dgm:cxn modelId="{977EC1E8-B4D6-423D-BD14-DAB991101DF4}" srcId="{D1F8B9F7-DB7E-457B-8941-99616F67058A}" destId="{B54C0DF7-5A38-444C-9C4B-A3CEFD025176}" srcOrd="0" destOrd="0" parTransId="{021A3E42-D8BA-4BBD-87E7-29011F963D65}" sibTransId="{EAD4184F-E0C5-4023-9D51-9058ADF80B90}"/>
    <dgm:cxn modelId="{95C0EBF0-3702-4CE9-8C2D-77E21A03A22F}" type="presOf" srcId="{67DD3329-93FE-44B4-BF13-A6BE870E3490}" destId="{EF995076-0FE7-498C-A51F-12F37A32D104}" srcOrd="0" destOrd="0" presId="urn:microsoft.com/office/officeart/2005/8/layout/hProcess4"/>
    <dgm:cxn modelId="{FE4AA7F6-AB14-47D8-B270-CFE56F7D8651}" srcId="{E8D6490D-C853-4DDD-BBAF-98E2D18545D1}" destId="{A052D668-3D63-426C-A920-9032BB2C23FF}" srcOrd="1" destOrd="0" parTransId="{65625FB9-36CB-434A-A7C4-64E2847F2028}" sibTransId="{F51BC63F-4E9D-41C9-8088-2F3DE2D8F094}"/>
    <dgm:cxn modelId="{31A113F8-623A-47B1-A25E-2F64EF666787}" type="presOf" srcId="{ADE60870-84A3-4EB0-9458-14D5DE261B9B}" destId="{BA5A62B7-BA1D-4B01-B5C3-4BFF55067E5D}" srcOrd="0" destOrd="0" presId="urn:microsoft.com/office/officeart/2005/8/layout/hProcess4"/>
    <dgm:cxn modelId="{478FF1A1-3EF7-4657-91B3-8FC295A906A9}" type="presParOf" srcId="{CFF4D775-F471-4BDB-B3D6-C83D59D92527}" destId="{41FAED21-92AF-42BE-A09F-DAF7EA171835}" srcOrd="0" destOrd="0" presId="urn:microsoft.com/office/officeart/2005/8/layout/hProcess4"/>
    <dgm:cxn modelId="{DF420B9D-9A6D-45AE-8AC3-F0AA10EF0A9A}" type="presParOf" srcId="{CFF4D775-F471-4BDB-B3D6-C83D59D92527}" destId="{1EB30BEF-0F31-4A29-B2ED-8EBAE380771E}" srcOrd="1" destOrd="0" presId="urn:microsoft.com/office/officeart/2005/8/layout/hProcess4"/>
    <dgm:cxn modelId="{E4EFC10E-F67C-425D-8A29-9F3DF0A183A3}" type="presParOf" srcId="{CFF4D775-F471-4BDB-B3D6-C83D59D92527}" destId="{3E8EF51F-0DDD-43A8-A50F-3CA462E3EFDD}" srcOrd="2" destOrd="0" presId="urn:microsoft.com/office/officeart/2005/8/layout/hProcess4"/>
    <dgm:cxn modelId="{D3F29203-C260-4918-8E58-E3A3641D35C0}" type="presParOf" srcId="{3E8EF51F-0DDD-43A8-A50F-3CA462E3EFDD}" destId="{DB09FCE2-3D2E-4A98-9B33-6434696E80B1}" srcOrd="0" destOrd="0" presId="urn:microsoft.com/office/officeart/2005/8/layout/hProcess4"/>
    <dgm:cxn modelId="{43C4425D-131C-484E-8451-9EB0F9C573FF}" type="presParOf" srcId="{DB09FCE2-3D2E-4A98-9B33-6434696E80B1}" destId="{5C2B6DF9-B471-4BC7-B97B-197C42C39467}" srcOrd="0" destOrd="0" presId="urn:microsoft.com/office/officeart/2005/8/layout/hProcess4"/>
    <dgm:cxn modelId="{00CF22E6-F314-4B61-BBD4-B1BE1E8ACE70}" type="presParOf" srcId="{DB09FCE2-3D2E-4A98-9B33-6434696E80B1}" destId="{D2162E45-6545-4E0B-8776-9ABED4A4667B}" srcOrd="1" destOrd="0" presId="urn:microsoft.com/office/officeart/2005/8/layout/hProcess4"/>
    <dgm:cxn modelId="{8D442C3A-EA67-47EE-9523-7BFDECCE3CEB}" type="presParOf" srcId="{DB09FCE2-3D2E-4A98-9B33-6434696E80B1}" destId="{8C1BAE8A-5B1E-4197-9072-B450765C4B71}" srcOrd="2" destOrd="0" presId="urn:microsoft.com/office/officeart/2005/8/layout/hProcess4"/>
    <dgm:cxn modelId="{ABE29B03-0592-400F-863B-0D8E6F41FC66}" type="presParOf" srcId="{DB09FCE2-3D2E-4A98-9B33-6434696E80B1}" destId="{BA5A62B7-BA1D-4B01-B5C3-4BFF55067E5D}" srcOrd="3" destOrd="0" presId="urn:microsoft.com/office/officeart/2005/8/layout/hProcess4"/>
    <dgm:cxn modelId="{5BC633FD-61F1-47DD-9B80-4F07177B71C4}" type="presParOf" srcId="{DB09FCE2-3D2E-4A98-9B33-6434696E80B1}" destId="{625F7E9E-9868-4191-AB3F-25DB50CFD5B4}" srcOrd="4" destOrd="0" presId="urn:microsoft.com/office/officeart/2005/8/layout/hProcess4"/>
    <dgm:cxn modelId="{5B4EA03A-2F3B-496B-AA33-AF797C7451FD}" type="presParOf" srcId="{3E8EF51F-0DDD-43A8-A50F-3CA462E3EFDD}" destId="{EF995076-0FE7-498C-A51F-12F37A32D104}" srcOrd="1" destOrd="0" presId="urn:microsoft.com/office/officeart/2005/8/layout/hProcess4"/>
    <dgm:cxn modelId="{21D7DEE4-C4AF-4C65-B8E1-1C7C399EF487}" type="presParOf" srcId="{3E8EF51F-0DDD-43A8-A50F-3CA462E3EFDD}" destId="{151C7388-ADF3-4EEF-A505-C9B4B6509FC7}" srcOrd="2" destOrd="0" presId="urn:microsoft.com/office/officeart/2005/8/layout/hProcess4"/>
    <dgm:cxn modelId="{F06C3F92-3EB9-4402-86E4-7E60A25F66C2}" type="presParOf" srcId="{151C7388-ADF3-4EEF-A505-C9B4B6509FC7}" destId="{23038015-6631-417B-9FB8-2C88F2F3BA03}" srcOrd="0" destOrd="0" presId="urn:microsoft.com/office/officeart/2005/8/layout/hProcess4"/>
    <dgm:cxn modelId="{0859023F-11F3-4162-AF46-4D3570787C74}" type="presParOf" srcId="{151C7388-ADF3-4EEF-A505-C9B4B6509FC7}" destId="{3E32C9EB-E987-4591-AC44-9498D796464F}" srcOrd="1" destOrd="0" presId="urn:microsoft.com/office/officeart/2005/8/layout/hProcess4"/>
    <dgm:cxn modelId="{95F73B36-5A5A-4A19-81B5-E1B63E2184E6}" type="presParOf" srcId="{151C7388-ADF3-4EEF-A505-C9B4B6509FC7}" destId="{DEC9A77C-BDF6-44D7-8348-3A5B80248A87}" srcOrd="2" destOrd="0" presId="urn:microsoft.com/office/officeart/2005/8/layout/hProcess4"/>
    <dgm:cxn modelId="{C9456CFD-1343-435B-8570-2086822D5B2F}" type="presParOf" srcId="{151C7388-ADF3-4EEF-A505-C9B4B6509FC7}" destId="{C00D544D-C69F-461C-B5DE-207CF0187C04}" srcOrd="3" destOrd="0" presId="urn:microsoft.com/office/officeart/2005/8/layout/hProcess4"/>
    <dgm:cxn modelId="{710B4FCB-4795-4F45-AB8B-CA20F479D360}" type="presParOf" srcId="{151C7388-ADF3-4EEF-A505-C9B4B6509FC7}" destId="{22B46A6C-78E7-4CF2-983B-71BDE4B8E8C1}" srcOrd="4" destOrd="0" presId="urn:microsoft.com/office/officeart/2005/8/layout/hProcess4"/>
    <dgm:cxn modelId="{EDD26524-4B39-4422-9B3A-7DC6942F45AC}" type="presParOf" srcId="{3E8EF51F-0DDD-43A8-A50F-3CA462E3EFDD}" destId="{FF43E61B-C18C-4639-8B43-0F1EFF6EB708}" srcOrd="3" destOrd="0" presId="urn:microsoft.com/office/officeart/2005/8/layout/hProcess4"/>
    <dgm:cxn modelId="{C8039907-0FCE-44A1-A71B-44967740BD9C}" type="presParOf" srcId="{3E8EF51F-0DDD-43A8-A50F-3CA462E3EFDD}" destId="{52DCDA05-2E2A-4DBE-805C-8F70C97DA6AA}" srcOrd="4" destOrd="0" presId="urn:microsoft.com/office/officeart/2005/8/layout/hProcess4"/>
    <dgm:cxn modelId="{0BCB45C9-D53F-4F4E-BF31-773D86487041}" type="presParOf" srcId="{52DCDA05-2E2A-4DBE-805C-8F70C97DA6AA}" destId="{CC0ADD6E-16A9-4307-88A4-19466669D2FA}" srcOrd="0" destOrd="0" presId="urn:microsoft.com/office/officeart/2005/8/layout/hProcess4"/>
    <dgm:cxn modelId="{6A183E73-5E9E-4574-B300-8B9352C4046D}" type="presParOf" srcId="{52DCDA05-2E2A-4DBE-805C-8F70C97DA6AA}" destId="{D4EA61CF-FF77-42ED-AFDB-C3DE2C02A5F5}" srcOrd="1" destOrd="0" presId="urn:microsoft.com/office/officeart/2005/8/layout/hProcess4"/>
    <dgm:cxn modelId="{5FCD99F1-831D-42C1-9C0E-6AB219E99E42}" type="presParOf" srcId="{52DCDA05-2E2A-4DBE-805C-8F70C97DA6AA}" destId="{7BAE5DBC-6715-47C1-B311-CE9087EB3EB5}" srcOrd="2" destOrd="0" presId="urn:microsoft.com/office/officeart/2005/8/layout/hProcess4"/>
    <dgm:cxn modelId="{EEDA3074-65AC-4078-9121-4538C1B69C23}" type="presParOf" srcId="{52DCDA05-2E2A-4DBE-805C-8F70C97DA6AA}" destId="{BE765766-A476-4196-9784-E74A87AAAE41}" srcOrd="3" destOrd="0" presId="urn:microsoft.com/office/officeart/2005/8/layout/hProcess4"/>
    <dgm:cxn modelId="{A49A44CF-F3EA-42E3-BF0B-1A081EDCF688}" type="presParOf" srcId="{52DCDA05-2E2A-4DBE-805C-8F70C97DA6AA}" destId="{DFFBB32B-9496-40AD-A8CC-D1A03D273BE9}" srcOrd="4" destOrd="0" presId="urn:microsoft.com/office/officeart/2005/8/layout/hProcess4"/>
    <dgm:cxn modelId="{8D96B129-E3B1-4BBC-AA8F-864C3DEAACC7}" type="presParOf" srcId="{3E8EF51F-0DDD-43A8-A50F-3CA462E3EFDD}" destId="{393F09E0-C6A4-49AA-95E7-2FDB65230069}" srcOrd="5" destOrd="0" presId="urn:microsoft.com/office/officeart/2005/8/layout/hProcess4"/>
    <dgm:cxn modelId="{77A11B4F-E937-4AAA-9509-716E8CE55AEF}" type="presParOf" srcId="{3E8EF51F-0DDD-43A8-A50F-3CA462E3EFDD}" destId="{B4B01861-5C4E-4DA8-9EDE-9204FB842EB8}" srcOrd="6" destOrd="0" presId="urn:microsoft.com/office/officeart/2005/8/layout/hProcess4"/>
    <dgm:cxn modelId="{8B94B730-934F-45E9-90C8-86F1689CF70C}" type="presParOf" srcId="{B4B01861-5C4E-4DA8-9EDE-9204FB842EB8}" destId="{7302D330-7994-4856-9EEF-42C89CE161DE}" srcOrd="0" destOrd="0" presId="urn:microsoft.com/office/officeart/2005/8/layout/hProcess4"/>
    <dgm:cxn modelId="{CEAEA8A6-AF50-4802-AF44-E11D05F0016F}" type="presParOf" srcId="{B4B01861-5C4E-4DA8-9EDE-9204FB842EB8}" destId="{93D1D45A-664A-446C-B136-085CDC670091}" srcOrd="1" destOrd="0" presId="urn:microsoft.com/office/officeart/2005/8/layout/hProcess4"/>
    <dgm:cxn modelId="{235EC091-4BB6-4525-96B5-DB73C1BA0B51}" type="presParOf" srcId="{B4B01861-5C4E-4DA8-9EDE-9204FB842EB8}" destId="{F5DE5E32-3929-48E7-8D31-D0713937CC6A}" srcOrd="2" destOrd="0" presId="urn:microsoft.com/office/officeart/2005/8/layout/hProcess4"/>
    <dgm:cxn modelId="{A9144D11-BAC4-47AE-BD93-1FEF53402544}" type="presParOf" srcId="{B4B01861-5C4E-4DA8-9EDE-9204FB842EB8}" destId="{E62664A4-2F60-4B73-A703-364570F8151E}" srcOrd="3" destOrd="0" presId="urn:microsoft.com/office/officeart/2005/8/layout/hProcess4"/>
    <dgm:cxn modelId="{3B608521-7994-4C10-ADDB-B694EA859385}" type="presParOf" srcId="{B4B01861-5C4E-4DA8-9EDE-9204FB842EB8}" destId="{63BB936D-7F96-4AE9-99C8-13F9A6CDCB30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B021E-EB90-431A-8900-430D450EC3CF}" type="doc">
      <dgm:prSet loTypeId="urn:microsoft.com/office/officeart/2005/8/layout/chevron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pl-PL"/>
        </a:p>
      </dgm:t>
    </dgm:pt>
    <dgm:pt modelId="{1B5228ED-5FC2-42AA-B911-D14318825F3F}">
      <dgm:prSet phldrT="[Tekst]"/>
      <dgm:spPr/>
      <dgm:t>
        <a:bodyPr/>
        <a:lstStyle/>
        <a:p>
          <a:endParaRPr lang="pl-PL" dirty="0"/>
        </a:p>
      </dgm:t>
    </dgm:pt>
    <dgm:pt modelId="{951ECA9A-FBF1-4F92-8879-C8971D465A99}" type="parTrans" cxnId="{4116A804-F572-4293-9CC1-166DBC0FCF54}">
      <dgm:prSet/>
      <dgm:spPr/>
      <dgm:t>
        <a:bodyPr/>
        <a:lstStyle/>
        <a:p>
          <a:endParaRPr lang="pl-PL"/>
        </a:p>
      </dgm:t>
    </dgm:pt>
    <dgm:pt modelId="{413856AA-A0B4-472B-A52B-DC352B91B8DD}" type="sibTrans" cxnId="{4116A804-F572-4293-9CC1-166DBC0FCF54}">
      <dgm:prSet/>
      <dgm:spPr/>
      <dgm:t>
        <a:bodyPr/>
        <a:lstStyle/>
        <a:p>
          <a:endParaRPr lang="pl-PL"/>
        </a:p>
      </dgm:t>
    </dgm:pt>
    <dgm:pt modelId="{D120B252-B871-4D64-B83B-DA2CBBB10947}">
      <dgm:prSet phldrT="[Teks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dirty="0"/>
            <a:t>Etap I: Uruchomienie procedury opracowania GPR – konsultacje projektu uchwały </a:t>
          </a:r>
          <a:br>
            <a:rPr lang="pl-PL" dirty="0"/>
          </a:br>
          <a:r>
            <a:rPr lang="pl-PL" dirty="0"/>
            <a:t>w sprawie wyznaczenia obszaru zdegradowanego i obszaru rewitalizacji</a:t>
          </a:r>
        </a:p>
      </dgm:t>
    </dgm:pt>
    <dgm:pt modelId="{41553740-F4E5-4A9C-B556-D748A8AD16E1}" type="parTrans" cxnId="{44983033-6C58-4BDD-9F3A-28669D285381}">
      <dgm:prSet/>
      <dgm:spPr/>
      <dgm:t>
        <a:bodyPr/>
        <a:lstStyle/>
        <a:p>
          <a:endParaRPr lang="pl-PL"/>
        </a:p>
      </dgm:t>
    </dgm:pt>
    <dgm:pt modelId="{C12C3F33-091F-4DA3-84D0-830145CC7C9E}" type="sibTrans" cxnId="{44983033-6C58-4BDD-9F3A-28669D285381}">
      <dgm:prSet/>
      <dgm:spPr/>
      <dgm:t>
        <a:bodyPr/>
        <a:lstStyle/>
        <a:p>
          <a:endParaRPr lang="pl-PL"/>
        </a:p>
      </dgm:t>
    </dgm:pt>
    <dgm:pt modelId="{9B47A834-FE17-4FD1-85FB-7C42AA80143C}">
      <dgm:prSet phldrT="[Tekst]"/>
      <dgm:spPr/>
      <dgm:t>
        <a:bodyPr/>
        <a:lstStyle/>
        <a:p>
          <a:r>
            <a:rPr lang="pl-PL"/>
            <a:t>Etap I: Przyjęcie uchwały delimitacyjnej wskazującej obszar zdegradowany </a:t>
          </a:r>
          <a:br>
            <a:rPr lang="pl-PL"/>
          </a:br>
          <a:r>
            <a:rPr lang="pl-PL"/>
            <a:t>i obszar rewitalizacji</a:t>
          </a:r>
          <a:endParaRPr lang="pl-PL" dirty="0"/>
        </a:p>
      </dgm:t>
    </dgm:pt>
    <dgm:pt modelId="{7EE00A8A-C10E-4217-A443-A06B3179E233}" type="parTrans" cxnId="{AFA8A44C-E828-435C-8CDB-A389E876BB54}">
      <dgm:prSet/>
      <dgm:spPr/>
      <dgm:t>
        <a:bodyPr/>
        <a:lstStyle/>
        <a:p>
          <a:endParaRPr lang="pl-PL"/>
        </a:p>
      </dgm:t>
    </dgm:pt>
    <dgm:pt modelId="{60595D87-6955-4E02-AA54-7446C207441E}" type="sibTrans" cxnId="{AFA8A44C-E828-435C-8CDB-A389E876BB54}">
      <dgm:prSet/>
      <dgm:spPr/>
      <dgm:t>
        <a:bodyPr/>
        <a:lstStyle/>
        <a:p>
          <a:endParaRPr lang="pl-PL"/>
        </a:p>
      </dgm:t>
    </dgm:pt>
    <dgm:pt modelId="{5FF6FB6D-E8D8-4067-8B5D-D905E79FC42F}">
      <dgm:prSet phldrT="[Tekst]"/>
      <dgm:spPr/>
      <dgm:t>
        <a:bodyPr/>
        <a:lstStyle/>
        <a:p>
          <a:endParaRPr lang="pl-PL" dirty="0"/>
        </a:p>
      </dgm:t>
    </dgm:pt>
    <dgm:pt modelId="{C1BD2711-F185-4164-93E2-7C02F4FA0E3C}" type="parTrans" cxnId="{4ACEBB11-E59F-4E34-98F2-15E2431F19A5}">
      <dgm:prSet/>
      <dgm:spPr/>
      <dgm:t>
        <a:bodyPr/>
        <a:lstStyle/>
        <a:p>
          <a:endParaRPr lang="pl-PL"/>
        </a:p>
      </dgm:t>
    </dgm:pt>
    <dgm:pt modelId="{6D033787-7181-44F4-BF42-148092C149BA}" type="sibTrans" cxnId="{4ACEBB11-E59F-4E34-98F2-15E2431F19A5}">
      <dgm:prSet/>
      <dgm:spPr/>
      <dgm:t>
        <a:bodyPr/>
        <a:lstStyle/>
        <a:p>
          <a:endParaRPr lang="pl-PL"/>
        </a:p>
      </dgm:t>
    </dgm:pt>
    <dgm:pt modelId="{5904DF7C-3876-4E14-BE0E-CA08EB2987D3}">
      <dgm:prSet phldrT="[Tekst]"/>
      <dgm:spPr/>
      <dgm:t>
        <a:bodyPr/>
        <a:lstStyle/>
        <a:p>
          <a:r>
            <a:rPr lang="pl-PL" dirty="0"/>
            <a:t>Etap II: Opracowanie i uchwalenie dla wyznaczonego obszaru rewitalizacji GPR, powołanie Komitetu Rewitalizacji</a:t>
          </a:r>
        </a:p>
      </dgm:t>
    </dgm:pt>
    <dgm:pt modelId="{31389BE3-9D15-484B-9C5B-2C95E98233CF}" type="sibTrans" cxnId="{17886192-C2DC-4591-AF70-1AAB36871B61}">
      <dgm:prSet/>
      <dgm:spPr/>
      <dgm:t>
        <a:bodyPr/>
        <a:lstStyle/>
        <a:p>
          <a:endParaRPr lang="pl-PL"/>
        </a:p>
      </dgm:t>
    </dgm:pt>
    <dgm:pt modelId="{DD8FAB98-5059-4435-A32F-BDC69A6A17C0}" type="parTrans" cxnId="{17886192-C2DC-4591-AF70-1AAB36871B61}">
      <dgm:prSet/>
      <dgm:spPr/>
      <dgm:t>
        <a:bodyPr/>
        <a:lstStyle/>
        <a:p>
          <a:endParaRPr lang="pl-PL"/>
        </a:p>
      </dgm:t>
    </dgm:pt>
    <dgm:pt modelId="{C30803C5-2305-47ED-BA9D-2C79C467E064}">
      <dgm:prSet phldrT="[Tekst]"/>
      <dgm:spPr/>
      <dgm:t>
        <a:bodyPr/>
        <a:lstStyle/>
        <a:p>
          <a:r>
            <a:rPr lang="pl-PL" dirty="0"/>
            <a:t>Etap I: Analiza porównawcza jednostek w celu delimitacji obszaru zdegradowanego i obszaru rewitalizacji</a:t>
          </a:r>
        </a:p>
      </dgm:t>
    </dgm:pt>
    <dgm:pt modelId="{2CF7BE8C-038F-474B-BD56-44BFC17DCAB2}" type="parTrans" cxnId="{5A28ACD7-2D77-4A24-8C50-5EB5096FDD39}">
      <dgm:prSet/>
      <dgm:spPr/>
      <dgm:t>
        <a:bodyPr/>
        <a:lstStyle/>
        <a:p>
          <a:endParaRPr lang="pl-PL"/>
        </a:p>
      </dgm:t>
    </dgm:pt>
    <dgm:pt modelId="{9FD47314-4DC7-4A0C-BE8B-2665A94D7BB0}" type="sibTrans" cxnId="{5A28ACD7-2D77-4A24-8C50-5EB5096FDD39}">
      <dgm:prSet/>
      <dgm:spPr/>
      <dgm:t>
        <a:bodyPr/>
        <a:lstStyle/>
        <a:p>
          <a:endParaRPr lang="pl-PL"/>
        </a:p>
      </dgm:t>
    </dgm:pt>
    <dgm:pt modelId="{F4970292-39BD-4135-93FD-9525F8ECD338}">
      <dgm:prSet phldrT="[Tekst]"/>
      <dgm:spPr/>
      <dgm:t>
        <a:bodyPr/>
        <a:lstStyle/>
        <a:p>
          <a:endParaRPr lang="pl-PL" dirty="0"/>
        </a:p>
      </dgm:t>
    </dgm:pt>
    <dgm:pt modelId="{1FDC0151-00C3-4587-B84A-0447D7619FD4}" type="parTrans" cxnId="{64FC5528-3B5F-48D2-9552-8A9A8C42907D}">
      <dgm:prSet/>
      <dgm:spPr/>
      <dgm:t>
        <a:bodyPr/>
        <a:lstStyle/>
        <a:p>
          <a:endParaRPr lang="pl-PL"/>
        </a:p>
      </dgm:t>
    </dgm:pt>
    <dgm:pt modelId="{19C3CC77-CCD9-463A-85A8-5B6B21CF68B8}" type="sibTrans" cxnId="{64FC5528-3B5F-48D2-9552-8A9A8C42907D}">
      <dgm:prSet/>
      <dgm:spPr/>
      <dgm:t>
        <a:bodyPr/>
        <a:lstStyle/>
        <a:p>
          <a:endParaRPr lang="pl-PL"/>
        </a:p>
      </dgm:t>
    </dgm:pt>
    <dgm:pt modelId="{1ED83DE1-3A9A-4CA8-933F-7E72F943F07B}">
      <dgm:prSet phldrT="[Tekst]"/>
      <dgm:spPr/>
      <dgm:t>
        <a:bodyPr/>
        <a:lstStyle/>
        <a:p>
          <a:r>
            <a:rPr lang="pl-PL" dirty="0"/>
            <a:t>Etap I: Diagnoza ogólna obszaru miasta</a:t>
          </a:r>
        </a:p>
      </dgm:t>
    </dgm:pt>
    <dgm:pt modelId="{7953B858-25AC-45E2-8118-6668AAA33F2C}" type="parTrans" cxnId="{B96143E7-5673-4673-8B80-582025718320}">
      <dgm:prSet/>
      <dgm:spPr/>
      <dgm:t>
        <a:bodyPr/>
        <a:lstStyle/>
        <a:p>
          <a:endParaRPr lang="pl-PL"/>
        </a:p>
      </dgm:t>
    </dgm:pt>
    <dgm:pt modelId="{20B61B1D-69FA-44BE-AC3C-5E565EC09136}" type="sibTrans" cxnId="{B96143E7-5673-4673-8B80-582025718320}">
      <dgm:prSet/>
      <dgm:spPr/>
      <dgm:t>
        <a:bodyPr/>
        <a:lstStyle/>
        <a:p>
          <a:endParaRPr lang="pl-PL"/>
        </a:p>
      </dgm:t>
    </dgm:pt>
    <dgm:pt modelId="{CC487A5F-D981-49F2-9C33-096B0FC1A2E8}">
      <dgm:prSet phldrT="[Tekst]"/>
      <dgm:spPr/>
      <dgm:t>
        <a:bodyPr/>
        <a:lstStyle/>
        <a:p>
          <a:endParaRPr lang="pl-PL"/>
        </a:p>
      </dgm:t>
    </dgm:pt>
    <dgm:pt modelId="{BCF8CA8B-5826-4FB1-87E7-0F196218945A}" type="parTrans" cxnId="{FFF3CF49-F79C-4CE9-A01C-690FB1F2ACBB}">
      <dgm:prSet/>
      <dgm:spPr/>
      <dgm:t>
        <a:bodyPr/>
        <a:lstStyle/>
        <a:p>
          <a:endParaRPr lang="pl-PL"/>
        </a:p>
      </dgm:t>
    </dgm:pt>
    <dgm:pt modelId="{AB98BC84-2491-4B61-8F21-AD0F5CA24F17}" type="sibTrans" cxnId="{FFF3CF49-F79C-4CE9-A01C-690FB1F2ACBB}">
      <dgm:prSet/>
      <dgm:spPr/>
      <dgm:t>
        <a:bodyPr/>
        <a:lstStyle/>
        <a:p>
          <a:endParaRPr lang="pl-PL"/>
        </a:p>
      </dgm:t>
    </dgm:pt>
    <dgm:pt modelId="{0CE04016-067E-4530-ADE7-C3F589CF4C42}">
      <dgm:prSet phldrT="[Tekst]"/>
      <dgm:spPr/>
      <dgm:t>
        <a:bodyPr/>
        <a:lstStyle/>
        <a:p>
          <a:r>
            <a:rPr lang="pl-PL" dirty="0"/>
            <a:t>Etap I: Identyfikacja nawarstwionych zjawisk kryzysowych w celu potwierdzenia potrzeby uruchomienia działań rewitalizacyjnych</a:t>
          </a:r>
        </a:p>
      </dgm:t>
    </dgm:pt>
    <dgm:pt modelId="{5295E4E5-92CB-4CC9-AAD0-69F534AE094A}" type="parTrans" cxnId="{5D3BE99A-DB49-4BE3-B16E-C9F23F7DF199}">
      <dgm:prSet/>
      <dgm:spPr/>
      <dgm:t>
        <a:bodyPr/>
        <a:lstStyle/>
        <a:p>
          <a:endParaRPr lang="pl-PL"/>
        </a:p>
      </dgm:t>
    </dgm:pt>
    <dgm:pt modelId="{9F3169E4-6E46-4046-B58D-4F5E4F83EB3A}" type="sibTrans" cxnId="{5D3BE99A-DB49-4BE3-B16E-C9F23F7DF199}">
      <dgm:prSet/>
      <dgm:spPr/>
      <dgm:t>
        <a:bodyPr/>
        <a:lstStyle/>
        <a:p>
          <a:endParaRPr lang="pl-PL"/>
        </a:p>
      </dgm:t>
    </dgm:pt>
    <dgm:pt modelId="{97F3C77B-676C-4691-9175-0B8F3022701C}">
      <dgm:prSet phldrT="[Tekst]"/>
      <dgm:spPr/>
      <dgm:t>
        <a:bodyPr/>
        <a:lstStyle/>
        <a:p>
          <a:endParaRPr lang="pl-PL"/>
        </a:p>
      </dgm:t>
    </dgm:pt>
    <dgm:pt modelId="{1E5BF315-4F2C-4B57-B4B4-CCA3F2D2C396}" type="parTrans" cxnId="{2CBDD984-7A00-4A88-92C5-2749D73895E8}">
      <dgm:prSet/>
      <dgm:spPr/>
      <dgm:t>
        <a:bodyPr/>
        <a:lstStyle/>
        <a:p>
          <a:endParaRPr lang="pl-PL"/>
        </a:p>
      </dgm:t>
    </dgm:pt>
    <dgm:pt modelId="{1AB09D98-285E-42F6-AE01-7B22C1C7476D}" type="sibTrans" cxnId="{2CBDD984-7A00-4A88-92C5-2749D73895E8}">
      <dgm:prSet/>
      <dgm:spPr/>
      <dgm:t>
        <a:bodyPr/>
        <a:lstStyle/>
        <a:p>
          <a:endParaRPr lang="pl-PL"/>
        </a:p>
      </dgm:t>
    </dgm:pt>
    <dgm:pt modelId="{9741ACD0-F318-4D38-98AA-0D8ECB6B9144}">
      <dgm:prSet phldrT="[Tekst]"/>
      <dgm:spPr/>
      <dgm:t>
        <a:bodyPr/>
        <a:lstStyle/>
        <a:p>
          <a:endParaRPr lang="pl-PL" dirty="0"/>
        </a:p>
      </dgm:t>
    </dgm:pt>
    <dgm:pt modelId="{31D8B1C3-3314-460F-9EA0-BA012E90E030}" type="sibTrans" cxnId="{577BDE09-FEF9-4329-9AEE-8F570A385502}">
      <dgm:prSet/>
      <dgm:spPr/>
      <dgm:t>
        <a:bodyPr/>
        <a:lstStyle/>
        <a:p>
          <a:endParaRPr lang="pl-PL"/>
        </a:p>
      </dgm:t>
    </dgm:pt>
    <dgm:pt modelId="{D7234D48-5679-4F75-B278-1E54545770E4}" type="parTrans" cxnId="{577BDE09-FEF9-4329-9AEE-8F570A385502}">
      <dgm:prSet/>
      <dgm:spPr/>
      <dgm:t>
        <a:bodyPr/>
        <a:lstStyle/>
        <a:p>
          <a:endParaRPr lang="pl-PL"/>
        </a:p>
      </dgm:t>
    </dgm:pt>
    <dgm:pt modelId="{F19B8407-7212-4CC3-90C2-99CE61026B0A}" type="pres">
      <dgm:prSet presAssocID="{988B021E-EB90-431A-8900-430D450EC3CF}" presName="linearFlow" presStyleCnt="0">
        <dgm:presLayoutVars>
          <dgm:dir/>
          <dgm:animLvl val="lvl"/>
          <dgm:resizeHandles val="exact"/>
        </dgm:presLayoutVars>
      </dgm:prSet>
      <dgm:spPr/>
    </dgm:pt>
    <dgm:pt modelId="{5CCB856E-B427-41C5-9223-67F3CE6A5550}" type="pres">
      <dgm:prSet presAssocID="{1B5228ED-5FC2-42AA-B911-D14318825F3F}" presName="composite" presStyleCnt="0"/>
      <dgm:spPr/>
    </dgm:pt>
    <dgm:pt modelId="{9581BD96-9239-46ED-A3A4-F39459ABE350}" type="pres">
      <dgm:prSet presAssocID="{1B5228ED-5FC2-42AA-B911-D14318825F3F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1E1A277E-A0DC-4DFB-BDB7-A728C52A573D}" type="pres">
      <dgm:prSet presAssocID="{1B5228ED-5FC2-42AA-B911-D14318825F3F}" presName="descendantText" presStyleLbl="alignAcc1" presStyleIdx="0" presStyleCnt="6">
        <dgm:presLayoutVars>
          <dgm:bulletEnabled val="1"/>
        </dgm:presLayoutVars>
      </dgm:prSet>
      <dgm:spPr/>
    </dgm:pt>
    <dgm:pt modelId="{E3104ADC-F19C-40B2-9A38-C953561BE6B3}" type="pres">
      <dgm:prSet presAssocID="{413856AA-A0B4-472B-A52B-DC352B91B8DD}" presName="sp" presStyleCnt="0"/>
      <dgm:spPr/>
    </dgm:pt>
    <dgm:pt modelId="{D3953E8B-0D92-4936-8067-9A55C870ECB2}" type="pres">
      <dgm:prSet presAssocID="{97F3C77B-676C-4691-9175-0B8F3022701C}" presName="composite" presStyleCnt="0"/>
      <dgm:spPr/>
    </dgm:pt>
    <dgm:pt modelId="{8EF25FBD-68E1-4F21-B246-2E1933ADBCFC}" type="pres">
      <dgm:prSet presAssocID="{97F3C77B-676C-4691-9175-0B8F3022701C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A4FB6B8C-3D32-42BE-AE91-233F1D8ADD69}" type="pres">
      <dgm:prSet presAssocID="{97F3C77B-676C-4691-9175-0B8F3022701C}" presName="descendantText" presStyleLbl="alignAcc1" presStyleIdx="1" presStyleCnt="6">
        <dgm:presLayoutVars>
          <dgm:bulletEnabled val="1"/>
        </dgm:presLayoutVars>
      </dgm:prSet>
      <dgm:spPr/>
    </dgm:pt>
    <dgm:pt modelId="{FA1FB00B-C820-44FA-9454-33F6C456DBF5}" type="pres">
      <dgm:prSet presAssocID="{1AB09D98-285E-42F6-AE01-7B22C1C7476D}" presName="sp" presStyleCnt="0"/>
      <dgm:spPr/>
    </dgm:pt>
    <dgm:pt modelId="{726161A1-187C-489D-A4C3-9C341CCA2BE5}" type="pres">
      <dgm:prSet presAssocID="{CC487A5F-D981-49F2-9C33-096B0FC1A2E8}" presName="composite" presStyleCnt="0"/>
      <dgm:spPr/>
    </dgm:pt>
    <dgm:pt modelId="{5E25CA6A-47F5-45C6-AA58-D9E33B9901B6}" type="pres">
      <dgm:prSet presAssocID="{CC487A5F-D981-49F2-9C33-096B0FC1A2E8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E5E9AED3-CB77-490C-93A0-48FB9D67BF9E}" type="pres">
      <dgm:prSet presAssocID="{CC487A5F-D981-49F2-9C33-096B0FC1A2E8}" presName="descendantText" presStyleLbl="alignAcc1" presStyleIdx="2" presStyleCnt="6">
        <dgm:presLayoutVars>
          <dgm:bulletEnabled val="1"/>
        </dgm:presLayoutVars>
      </dgm:prSet>
      <dgm:spPr/>
    </dgm:pt>
    <dgm:pt modelId="{D6EA5A06-A04A-4078-8DE4-BC3BA7DD62D9}" type="pres">
      <dgm:prSet presAssocID="{AB98BC84-2491-4B61-8F21-AD0F5CA24F17}" presName="sp" presStyleCnt="0"/>
      <dgm:spPr/>
    </dgm:pt>
    <dgm:pt modelId="{33120935-6230-4DBD-A540-D4A327AA6759}" type="pres">
      <dgm:prSet presAssocID="{F4970292-39BD-4135-93FD-9525F8ECD338}" presName="composite" presStyleCnt="0"/>
      <dgm:spPr/>
    </dgm:pt>
    <dgm:pt modelId="{41AAFFE4-8F55-4F44-A412-F61A89CAB47F}" type="pres">
      <dgm:prSet presAssocID="{F4970292-39BD-4135-93FD-9525F8ECD338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C6C25210-6AD4-4A2A-930C-C4C3481F2760}" type="pres">
      <dgm:prSet presAssocID="{F4970292-39BD-4135-93FD-9525F8ECD338}" presName="descendantText" presStyleLbl="alignAcc1" presStyleIdx="3" presStyleCnt="6">
        <dgm:presLayoutVars>
          <dgm:bulletEnabled val="1"/>
        </dgm:presLayoutVars>
      </dgm:prSet>
      <dgm:spPr/>
    </dgm:pt>
    <dgm:pt modelId="{0EBFD22D-1526-4EC2-9493-0A2D8055174E}" type="pres">
      <dgm:prSet presAssocID="{19C3CC77-CCD9-463A-85A8-5B6B21CF68B8}" presName="sp" presStyleCnt="0"/>
      <dgm:spPr/>
    </dgm:pt>
    <dgm:pt modelId="{8573570B-626F-4520-9A8A-4C2D0077FF52}" type="pres">
      <dgm:prSet presAssocID="{9741ACD0-F318-4D38-98AA-0D8ECB6B9144}" presName="composite" presStyleCnt="0"/>
      <dgm:spPr/>
    </dgm:pt>
    <dgm:pt modelId="{3CDD19BB-B039-4E60-B0FA-6E05419AF8B7}" type="pres">
      <dgm:prSet presAssocID="{9741ACD0-F318-4D38-98AA-0D8ECB6B9144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CEA85398-F735-49D3-909A-D2ED8D40FD2A}" type="pres">
      <dgm:prSet presAssocID="{9741ACD0-F318-4D38-98AA-0D8ECB6B9144}" presName="descendantText" presStyleLbl="alignAcc1" presStyleIdx="4" presStyleCnt="6">
        <dgm:presLayoutVars>
          <dgm:bulletEnabled val="1"/>
        </dgm:presLayoutVars>
      </dgm:prSet>
      <dgm:spPr/>
    </dgm:pt>
    <dgm:pt modelId="{620D2D28-4999-47EB-9A08-D3A8A82E4677}" type="pres">
      <dgm:prSet presAssocID="{31D8B1C3-3314-460F-9EA0-BA012E90E030}" presName="sp" presStyleCnt="0"/>
      <dgm:spPr/>
    </dgm:pt>
    <dgm:pt modelId="{F90AB850-5A0D-4C65-BDBD-C8C438D694A6}" type="pres">
      <dgm:prSet presAssocID="{5FF6FB6D-E8D8-4067-8B5D-D905E79FC42F}" presName="composite" presStyleCnt="0"/>
      <dgm:spPr/>
    </dgm:pt>
    <dgm:pt modelId="{0E514039-ED2B-4E16-8996-A3669E314BEF}" type="pres">
      <dgm:prSet presAssocID="{5FF6FB6D-E8D8-4067-8B5D-D905E79FC42F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E1E38EC1-E1C6-46C5-8E2A-4BC5F2634AE1}" type="pres">
      <dgm:prSet presAssocID="{5FF6FB6D-E8D8-4067-8B5D-D905E79FC42F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E86A4503-CCBB-40C8-B586-20B3509B4F99}" type="presOf" srcId="{CC487A5F-D981-49F2-9C33-096B0FC1A2E8}" destId="{5E25CA6A-47F5-45C6-AA58-D9E33B9901B6}" srcOrd="0" destOrd="0" presId="urn:microsoft.com/office/officeart/2005/8/layout/chevron2"/>
    <dgm:cxn modelId="{4116A804-F572-4293-9CC1-166DBC0FCF54}" srcId="{988B021E-EB90-431A-8900-430D450EC3CF}" destId="{1B5228ED-5FC2-42AA-B911-D14318825F3F}" srcOrd="0" destOrd="0" parTransId="{951ECA9A-FBF1-4F92-8879-C8971D465A99}" sibTransId="{413856AA-A0B4-472B-A52B-DC352B91B8DD}"/>
    <dgm:cxn modelId="{577BDE09-FEF9-4329-9AEE-8F570A385502}" srcId="{988B021E-EB90-431A-8900-430D450EC3CF}" destId="{9741ACD0-F318-4D38-98AA-0D8ECB6B9144}" srcOrd="4" destOrd="0" parTransId="{D7234D48-5679-4F75-B278-1E54545770E4}" sibTransId="{31D8B1C3-3314-460F-9EA0-BA012E90E030}"/>
    <dgm:cxn modelId="{4ACEBB11-E59F-4E34-98F2-15E2431F19A5}" srcId="{988B021E-EB90-431A-8900-430D450EC3CF}" destId="{5FF6FB6D-E8D8-4067-8B5D-D905E79FC42F}" srcOrd="5" destOrd="0" parTransId="{C1BD2711-F185-4164-93E2-7C02F4FA0E3C}" sibTransId="{6D033787-7181-44F4-BF42-148092C149BA}"/>
    <dgm:cxn modelId="{6CE61D19-D442-45EF-9A3E-D86B8F6D2A40}" type="presOf" srcId="{D120B252-B871-4D64-B83B-DA2CBBB10947}" destId="{C6C25210-6AD4-4A2A-930C-C4C3481F2760}" srcOrd="0" destOrd="0" presId="urn:microsoft.com/office/officeart/2005/8/layout/chevron2"/>
    <dgm:cxn modelId="{13521E23-EA34-49DC-9A07-267669AAC545}" type="presOf" srcId="{97F3C77B-676C-4691-9175-0B8F3022701C}" destId="{8EF25FBD-68E1-4F21-B246-2E1933ADBCFC}" srcOrd="0" destOrd="0" presId="urn:microsoft.com/office/officeart/2005/8/layout/chevron2"/>
    <dgm:cxn modelId="{64FC5528-3B5F-48D2-9552-8A9A8C42907D}" srcId="{988B021E-EB90-431A-8900-430D450EC3CF}" destId="{F4970292-39BD-4135-93FD-9525F8ECD338}" srcOrd="3" destOrd="0" parTransId="{1FDC0151-00C3-4587-B84A-0447D7619FD4}" sibTransId="{19C3CC77-CCD9-463A-85A8-5B6B21CF68B8}"/>
    <dgm:cxn modelId="{44983033-6C58-4BDD-9F3A-28669D285381}" srcId="{F4970292-39BD-4135-93FD-9525F8ECD338}" destId="{D120B252-B871-4D64-B83B-DA2CBBB10947}" srcOrd="0" destOrd="0" parTransId="{41553740-F4E5-4A9C-B556-D748A8AD16E1}" sibTransId="{C12C3F33-091F-4DA3-84D0-830145CC7C9E}"/>
    <dgm:cxn modelId="{19B8FD5B-6F36-4DA2-B791-DFB915436929}" type="presOf" srcId="{1ED83DE1-3A9A-4CA8-933F-7E72F943F07B}" destId="{A4FB6B8C-3D32-42BE-AE91-233F1D8ADD69}" srcOrd="0" destOrd="0" presId="urn:microsoft.com/office/officeart/2005/8/layout/chevron2"/>
    <dgm:cxn modelId="{5638A763-7BE6-448B-B495-16CAE93F462C}" type="presOf" srcId="{0CE04016-067E-4530-ADE7-C3F589CF4C42}" destId="{1E1A277E-A0DC-4DFB-BDB7-A728C52A573D}" srcOrd="0" destOrd="0" presId="urn:microsoft.com/office/officeart/2005/8/layout/chevron2"/>
    <dgm:cxn modelId="{7BC1CE68-F153-47AE-BCFB-20F69489D25E}" type="presOf" srcId="{5FF6FB6D-E8D8-4067-8B5D-D905E79FC42F}" destId="{0E514039-ED2B-4E16-8996-A3669E314BEF}" srcOrd="0" destOrd="0" presId="urn:microsoft.com/office/officeart/2005/8/layout/chevron2"/>
    <dgm:cxn modelId="{96A9CD69-C4B5-4A9C-9B73-4D92BFCF7D03}" type="presOf" srcId="{1B5228ED-5FC2-42AA-B911-D14318825F3F}" destId="{9581BD96-9239-46ED-A3A4-F39459ABE350}" srcOrd="0" destOrd="0" presId="urn:microsoft.com/office/officeart/2005/8/layout/chevron2"/>
    <dgm:cxn modelId="{FFF3CF49-F79C-4CE9-A01C-690FB1F2ACBB}" srcId="{988B021E-EB90-431A-8900-430D450EC3CF}" destId="{CC487A5F-D981-49F2-9C33-096B0FC1A2E8}" srcOrd="2" destOrd="0" parTransId="{BCF8CA8B-5826-4FB1-87E7-0F196218945A}" sibTransId="{AB98BC84-2491-4B61-8F21-AD0F5CA24F17}"/>
    <dgm:cxn modelId="{AFA8A44C-E828-435C-8CDB-A389E876BB54}" srcId="{9741ACD0-F318-4D38-98AA-0D8ECB6B9144}" destId="{9B47A834-FE17-4FD1-85FB-7C42AA80143C}" srcOrd="0" destOrd="0" parTransId="{7EE00A8A-C10E-4217-A443-A06B3179E233}" sibTransId="{60595D87-6955-4E02-AA54-7446C207441E}"/>
    <dgm:cxn modelId="{2CBDD984-7A00-4A88-92C5-2749D73895E8}" srcId="{988B021E-EB90-431A-8900-430D450EC3CF}" destId="{97F3C77B-676C-4691-9175-0B8F3022701C}" srcOrd="1" destOrd="0" parTransId="{1E5BF315-4F2C-4B57-B4B4-CCA3F2D2C396}" sibTransId="{1AB09D98-285E-42F6-AE01-7B22C1C7476D}"/>
    <dgm:cxn modelId="{17886192-C2DC-4591-AF70-1AAB36871B61}" srcId="{5FF6FB6D-E8D8-4067-8B5D-D905E79FC42F}" destId="{5904DF7C-3876-4E14-BE0E-CA08EB2987D3}" srcOrd="0" destOrd="0" parTransId="{DD8FAB98-5059-4435-A32F-BDC69A6A17C0}" sibTransId="{31389BE3-9D15-484B-9C5B-2C95E98233CF}"/>
    <dgm:cxn modelId="{E1096596-1C6C-4C81-A4EC-4FEB09BFC70F}" type="presOf" srcId="{F4970292-39BD-4135-93FD-9525F8ECD338}" destId="{41AAFFE4-8F55-4F44-A412-F61A89CAB47F}" srcOrd="0" destOrd="0" presId="urn:microsoft.com/office/officeart/2005/8/layout/chevron2"/>
    <dgm:cxn modelId="{5D3BE99A-DB49-4BE3-B16E-C9F23F7DF199}" srcId="{1B5228ED-5FC2-42AA-B911-D14318825F3F}" destId="{0CE04016-067E-4530-ADE7-C3F589CF4C42}" srcOrd="0" destOrd="0" parTransId="{5295E4E5-92CB-4CC9-AAD0-69F534AE094A}" sibTransId="{9F3169E4-6E46-4046-B58D-4F5E4F83EB3A}"/>
    <dgm:cxn modelId="{A42727A2-E738-48FD-BAC9-ED6E66406988}" type="presOf" srcId="{C30803C5-2305-47ED-BA9D-2C79C467E064}" destId="{E5E9AED3-CB77-490C-93A0-48FB9D67BF9E}" srcOrd="0" destOrd="0" presId="urn:microsoft.com/office/officeart/2005/8/layout/chevron2"/>
    <dgm:cxn modelId="{7CB31BBC-B88E-4127-9444-56FA61A09842}" type="presOf" srcId="{988B021E-EB90-431A-8900-430D450EC3CF}" destId="{F19B8407-7212-4CC3-90C2-99CE61026B0A}" srcOrd="0" destOrd="0" presId="urn:microsoft.com/office/officeart/2005/8/layout/chevron2"/>
    <dgm:cxn modelId="{D3548DC1-92C6-40C7-9BA8-F700582FFA7C}" type="presOf" srcId="{9B47A834-FE17-4FD1-85FB-7C42AA80143C}" destId="{CEA85398-F735-49D3-909A-D2ED8D40FD2A}" srcOrd="0" destOrd="0" presId="urn:microsoft.com/office/officeart/2005/8/layout/chevron2"/>
    <dgm:cxn modelId="{5A28ACD7-2D77-4A24-8C50-5EB5096FDD39}" srcId="{CC487A5F-D981-49F2-9C33-096B0FC1A2E8}" destId="{C30803C5-2305-47ED-BA9D-2C79C467E064}" srcOrd="0" destOrd="0" parTransId="{2CF7BE8C-038F-474B-BD56-44BFC17DCAB2}" sibTransId="{9FD47314-4DC7-4A0C-BE8B-2665A94D7BB0}"/>
    <dgm:cxn modelId="{B96143E7-5673-4673-8B80-582025718320}" srcId="{97F3C77B-676C-4691-9175-0B8F3022701C}" destId="{1ED83DE1-3A9A-4CA8-933F-7E72F943F07B}" srcOrd="0" destOrd="0" parTransId="{7953B858-25AC-45E2-8118-6668AAA33F2C}" sibTransId="{20B61B1D-69FA-44BE-AC3C-5E565EC09136}"/>
    <dgm:cxn modelId="{6BF7C6EB-11A7-4204-8177-F1D9FDE380EE}" type="presOf" srcId="{9741ACD0-F318-4D38-98AA-0D8ECB6B9144}" destId="{3CDD19BB-B039-4E60-B0FA-6E05419AF8B7}" srcOrd="0" destOrd="0" presId="urn:microsoft.com/office/officeart/2005/8/layout/chevron2"/>
    <dgm:cxn modelId="{A69EDDFB-45CC-4C0C-A953-8278C8A0AC38}" type="presOf" srcId="{5904DF7C-3876-4E14-BE0E-CA08EB2987D3}" destId="{E1E38EC1-E1C6-46C5-8E2A-4BC5F2634AE1}" srcOrd="0" destOrd="0" presId="urn:microsoft.com/office/officeart/2005/8/layout/chevron2"/>
    <dgm:cxn modelId="{74B21B5A-16CA-4860-8DA8-E32441B5D9D9}" type="presParOf" srcId="{F19B8407-7212-4CC3-90C2-99CE61026B0A}" destId="{5CCB856E-B427-41C5-9223-67F3CE6A5550}" srcOrd="0" destOrd="0" presId="urn:microsoft.com/office/officeart/2005/8/layout/chevron2"/>
    <dgm:cxn modelId="{6B928C35-16E1-47ED-B2A6-4534D44D8E31}" type="presParOf" srcId="{5CCB856E-B427-41C5-9223-67F3CE6A5550}" destId="{9581BD96-9239-46ED-A3A4-F39459ABE350}" srcOrd="0" destOrd="0" presId="urn:microsoft.com/office/officeart/2005/8/layout/chevron2"/>
    <dgm:cxn modelId="{B3F80A0E-B972-4CA6-8C35-A97FAA5EA811}" type="presParOf" srcId="{5CCB856E-B427-41C5-9223-67F3CE6A5550}" destId="{1E1A277E-A0DC-4DFB-BDB7-A728C52A573D}" srcOrd="1" destOrd="0" presId="urn:microsoft.com/office/officeart/2005/8/layout/chevron2"/>
    <dgm:cxn modelId="{DAE2ED8D-8C6F-4934-A97E-E52F50DAD92E}" type="presParOf" srcId="{F19B8407-7212-4CC3-90C2-99CE61026B0A}" destId="{E3104ADC-F19C-40B2-9A38-C953561BE6B3}" srcOrd="1" destOrd="0" presId="urn:microsoft.com/office/officeart/2005/8/layout/chevron2"/>
    <dgm:cxn modelId="{E1B39553-8AD7-409B-8D5B-DEB801DA8476}" type="presParOf" srcId="{F19B8407-7212-4CC3-90C2-99CE61026B0A}" destId="{D3953E8B-0D92-4936-8067-9A55C870ECB2}" srcOrd="2" destOrd="0" presId="urn:microsoft.com/office/officeart/2005/8/layout/chevron2"/>
    <dgm:cxn modelId="{60D35029-30F8-4D56-9F2B-131C40F625C3}" type="presParOf" srcId="{D3953E8B-0D92-4936-8067-9A55C870ECB2}" destId="{8EF25FBD-68E1-4F21-B246-2E1933ADBCFC}" srcOrd="0" destOrd="0" presId="urn:microsoft.com/office/officeart/2005/8/layout/chevron2"/>
    <dgm:cxn modelId="{EF5B1528-1072-404B-9C01-F99545858649}" type="presParOf" srcId="{D3953E8B-0D92-4936-8067-9A55C870ECB2}" destId="{A4FB6B8C-3D32-42BE-AE91-233F1D8ADD69}" srcOrd="1" destOrd="0" presId="urn:microsoft.com/office/officeart/2005/8/layout/chevron2"/>
    <dgm:cxn modelId="{86B79F0F-11F6-4457-8973-AC1CB7EA33D4}" type="presParOf" srcId="{F19B8407-7212-4CC3-90C2-99CE61026B0A}" destId="{FA1FB00B-C820-44FA-9454-33F6C456DBF5}" srcOrd="3" destOrd="0" presId="urn:microsoft.com/office/officeart/2005/8/layout/chevron2"/>
    <dgm:cxn modelId="{543E4084-0C29-4513-B80A-51FADF10CA63}" type="presParOf" srcId="{F19B8407-7212-4CC3-90C2-99CE61026B0A}" destId="{726161A1-187C-489D-A4C3-9C341CCA2BE5}" srcOrd="4" destOrd="0" presId="urn:microsoft.com/office/officeart/2005/8/layout/chevron2"/>
    <dgm:cxn modelId="{5838A7F1-192E-4560-ABCD-5187AD462DFB}" type="presParOf" srcId="{726161A1-187C-489D-A4C3-9C341CCA2BE5}" destId="{5E25CA6A-47F5-45C6-AA58-D9E33B9901B6}" srcOrd="0" destOrd="0" presId="urn:microsoft.com/office/officeart/2005/8/layout/chevron2"/>
    <dgm:cxn modelId="{6C565E1D-D78F-4D06-A1C3-0ADFE9C5E092}" type="presParOf" srcId="{726161A1-187C-489D-A4C3-9C341CCA2BE5}" destId="{E5E9AED3-CB77-490C-93A0-48FB9D67BF9E}" srcOrd="1" destOrd="0" presId="urn:microsoft.com/office/officeart/2005/8/layout/chevron2"/>
    <dgm:cxn modelId="{EC2533A0-1901-4E5E-A81B-3229EB1661A3}" type="presParOf" srcId="{F19B8407-7212-4CC3-90C2-99CE61026B0A}" destId="{D6EA5A06-A04A-4078-8DE4-BC3BA7DD62D9}" srcOrd="5" destOrd="0" presId="urn:microsoft.com/office/officeart/2005/8/layout/chevron2"/>
    <dgm:cxn modelId="{5B4C1809-58E6-40A2-83E3-22E44BCC0AD2}" type="presParOf" srcId="{F19B8407-7212-4CC3-90C2-99CE61026B0A}" destId="{33120935-6230-4DBD-A540-D4A327AA6759}" srcOrd="6" destOrd="0" presId="urn:microsoft.com/office/officeart/2005/8/layout/chevron2"/>
    <dgm:cxn modelId="{58D6E2C2-B4B7-453B-8367-17BD498A218C}" type="presParOf" srcId="{33120935-6230-4DBD-A540-D4A327AA6759}" destId="{41AAFFE4-8F55-4F44-A412-F61A89CAB47F}" srcOrd="0" destOrd="0" presId="urn:microsoft.com/office/officeart/2005/8/layout/chevron2"/>
    <dgm:cxn modelId="{9D7063AF-5B03-4536-8751-9B76E929554E}" type="presParOf" srcId="{33120935-6230-4DBD-A540-D4A327AA6759}" destId="{C6C25210-6AD4-4A2A-930C-C4C3481F2760}" srcOrd="1" destOrd="0" presId="urn:microsoft.com/office/officeart/2005/8/layout/chevron2"/>
    <dgm:cxn modelId="{FEC88D91-EEBA-46FC-A840-54C9048D691A}" type="presParOf" srcId="{F19B8407-7212-4CC3-90C2-99CE61026B0A}" destId="{0EBFD22D-1526-4EC2-9493-0A2D8055174E}" srcOrd="7" destOrd="0" presId="urn:microsoft.com/office/officeart/2005/8/layout/chevron2"/>
    <dgm:cxn modelId="{05787C62-5DF5-47A4-98A5-C6B788844890}" type="presParOf" srcId="{F19B8407-7212-4CC3-90C2-99CE61026B0A}" destId="{8573570B-626F-4520-9A8A-4C2D0077FF52}" srcOrd="8" destOrd="0" presId="urn:microsoft.com/office/officeart/2005/8/layout/chevron2"/>
    <dgm:cxn modelId="{48075A70-E9D6-4683-8D00-72DD53C96418}" type="presParOf" srcId="{8573570B-626F-4520-9A8A-4C2D0077FF52}" destId="{3CDD19BB-B039-4E60-B0FA-6E05419AF8B7}" srcOrd="0" destOrd="0" presId="urn:microsoft.com/office/officeart/2005/8/layout/chevron2"/>
    <dgm:cxn modelId="{9127D9CA-5E4D-4FE4-8846-A61C422AD97E}" type="presParOf" srcId="{8573570B-626F-4520-9A8A-4C2D0077FF52}" destId="{CEA85398-F735-49D3-909A-D2ED8D40FD2A}" srcOrd="1" destOrd="0" presId="urn:microsoft.com/office/officeart/2005/8/layout/chevron2"/>
    <dgm:cxn modelId="{DBED8D9C-B64C-4930-8BA7-9474938A5179}" type="presParOf" srcId="{F19B8407-7212-4CC3-90C2-99CE61026B0A}" destId="{620D2D28-4999-47EB-9A08-D3A8A82E4677}" srcOrd="9" destOrd="0" presId="urn:microsoft.com/office/officeart/2005/8/layout/chevron2"/>
    <dgm:cxn modelId="{8FF831F6-B252-48A2-8541-E5CFED9A16DA}" type="presParOf" srcId="{F19B8407-7212-4CC3-90C2-99CE61026B0A}" destId="{F90AB850-5A0D-4C65-BDBD-C8C438D694A6}" srcOrd="10" destOrd="0" presId="urn:microsoft.com/office/officeart/2005/8/layout/chevron2"/>
    <dgm:cxn modelId="{6DE1AF03-487E-4244-824A-ECF306D7E0EE}" type="presParOf" srcId="{F90AB850-5A0D-4C65-BDBD-C8C438D694A6}" destId="{0E514039-ED2B-4E16-8996-A3669E314BEF}" srcOrd="0" destOrd="0" presId="urn:microsoft.com/office/officeart/2005/8/layout/chevron2"/>
    <dgm:cxn modelId="{E7EDA5E2-622F-4DB5-A286-BE980196A1C3}" type="presParOf" srcId="{F90AB850-5A0D-4C65-BDBD-C8C438D694A6}" destId="{E1E38EC1-E1C6-46C5-8E2A-4BC5F2634A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62E45-6545-4E0B-8776-9ABED4A4667B}">
      <dsp:nvSpPr>
        <dsp:cNvPr id="0" name=""/>
        <dsp:cNvSpPr/>
      </dsp:nvSpPr>
      <dsp:spPr>
        <a:xfrm>
          <a:off x="698983" y="556788"/>
          <a:ext cx="1297186" cy="1069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  <a:t>Uchwała </a:t>
          </a:r>
          <a:b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</a:br>
          <a: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  <a:t>o wyznaczeniu obszaru zdegradowanego </a:t>
          </a:r>
          <a:b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</a:br>
          <a: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  <a:t>i obszaru rewitalizacji </a:t>
          </a:r>
        </a:p>
      </dsp:txBody>
      <dsp:txXfrm>
        <a:off x="723605" y="581410"/>
        <a:ext cx="1247942" cy="791397"/>
      </dsp:txXfrm>
    </dsp:sp>
    <dsp:sp modelId="{EF995076-0FE7-498C-A51F-12F37A32D104}">
      <dsp:nvSpPr>
        <dsp:cNvPr id="0" name=""/>
        <dsp:cNvSpPr/>
      </dsp:nvSpPr>
      <dsp:spPr>
        <a:xfrm>
          <a:off x="1365505" y="587270"/>
          <a:ext cx="1761966" cy="1761966"/>
        </a:xfrm>
        <a:prstGeom prst="leftCircularArrow">
          <a:avLst>
            <a:gd name="adj1" fmla="val 4370"/>
            <a:gd name="adj2" fmla="val 553776"/>
            <a:gd name="adj3" fmla="val 2329287"/>
            <a:gd name="adj4" fmla="val 9024489"/>
            <a:gd name="adj5" fmla="val 5099"/>
          </a:avLst>
        </a:prstGeom>
        <a:solidFill>
          <a:srgbClr val="E37628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5A62B7-BA1D-4B01-B5C3-4BFF55067E5D}">
      <dsp:nvSpPr>
        <dsp:cNvPr id="0" name=""/>
        <dsp:cNvSpPr/>
      </dsp:nvSpPr>
      <dsp:spPr>
        <a:xfrm>
          <a:off x="987247" y="1397429"/>
          <a:ext cx="1153054" cy="458531"/>
        </a:xfrm>
        <a:prstGeom prst="roundRect">
          <a:avLst>
            <a:gd name="adj" fmla="val 10000"/>
          </a:avLst>
        </a:prstGeom>
        <a:solidFill>
          <a:srgbClr val="E77729"/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+mn-lt"/>
              <a:ea typeface="+mn-ea"/>
              <a:cs typeface="+mn-cs"/>
            </a:rPr>
            <a:t>Art. 8 ust. 1 </a:t>
          </a:r>
          <a:r>
            <a:rPr lang="pl-PL" sz="1400" kern="1200" dirty="0" err="1">
              <a:latin typeface="+mn-lt"/>
              <a:ea typeface="+mn-ea"/>
              <a:cs typeface="+mn-cs"/>
            </a:rPr>
            <a:t>u.o.r</a:t>
          </a:r>
          <a:r>
            <a:rPr lang="pl-PL" sz="1400" kern="1200" dirty="0">
              <a:latin typeface="+mn-lt"/>
              <a:ea typeface="+mn-ea"/>
              <a:cs typeface="+mn-cs"/>
            </a:rPr>
            <a:t>. </a:t>
          </a:r>
        </a:p>
      </dsp:txBody>
      <dsp:txXfrm>
        <a:off x="1000677" y="1410859"/>
        <a:ext cx="1126194" cy="431671"/>
      </dsp:txXfrm>
    </dsp:sp>
    <dsp:sp modelId="{3E32C9EB-E987-4591-AC44-9498D796464F}">
      <dsp:nvSpPr>
        <dsp:cNvPr id="0" name=""/>
        <dsp:cNvSpPr/>
      </dsp:nvSpPr>
      <dsp:spPr>
        <a:xfrm>
          <a:off x="2561668" y="556788"/>
          <a:ext cx="1297186" cy="1069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  <a:t>Uchwała </a:t>
          </a:r>
          <a:b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</a:br>
          <a: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  <a:t>o przystąpieniu do sporządzenia GPR</a:t>
          </a:r>
        </a:p>
      </dsp:txBody>
      <dsp:txXfrm>
        <a:off x="2586290" y="810676"/>
        <a:ext cx="1247942" cy="791397"/>
      </dsp:txXfrm>
    </dsp:sp>
    <dsp:sp modelId="{FF43E61B-C18C-4639-8B43-0F1EFF6EB708}">
      <dsp:nvSpPr>
        <dsp:cNvPr id="0" name=""/>
        <dsp:cNvSpPr/>
      </dsp:nvSpPr>
      <dsp:spPr>
        <a:xfrm>
          <a:off x="3217380" y="-207703"/>
          <a:ext cx="1927718" cy="1927718"/>
        </a:xfrm>
        <a:prstGeom prst="circularArrow">
          <a:avLst>
            <a:gd name="adj1" fmla="val 3967"/>
            <a:gd name="adj2" fmla="val 497757"/>
            <a:gd name="adj3" fmla="val 19326732"/>
            <a:gd name="adj4" fmla="val 12575511"/>
            <a:gd name="adj5" fmla="val 4628"/>
          </a:avLst>
        </a:prstGeom>
        <a:solidFill>
          <a:srgbClr val="E37628"/>
        </a:solidFill>
        <a:ln>
          <a:solidFill>
            <a:srgbClr val="FF6600"/>
          </a:solidFill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0D544D-C69F-461C-B5DE-207CF0187C04}">
      <dsp:nvSpPr>
        <dsp:cNvPr id="0" name=""/>
        <dsp:cNvSpPr/>
      </dsp:nvSpPr>
      <dsp:spPr>
        <a:xfrm>
          <a:off x="2849931" y="327522"/>
          <a:ext cx="1153054" cy="458531"/>
        </a:xfrm>
        <a:prstGeom prst="roundRect">
          <a:avLst>
            <a:gd name="adj" fmla="val 10000"/>
          </a:avLst>
        </a:prstGeom>
        <a:solidFill>
          <a:srgbClr val="E37628"/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+mn-lt"/>
              <a:ea typeface="+mn-ea"/>
              <a:cs typeface="+mn-cs"/>
            </a:rPr>
            <a:t>Art. 17 ust. 1u.o.r</a:t>
          </a:r>
          <a:endParaRPr lang="pl-PL" sz="1400" u="none" kern="1200" dirty="0">
            <a:latin typeface="+mn-lt"/>
            <a:ea typeface="+mn-ea"/>
            <a:cs typeface="+mn-cs"/>
          </a:endParaRPr>
        </a:p>
      </dsp:txBody>
      <dsp:txXfrm>
        <a:off x="2863361" y="340952"/>
        <a:ext cx="1126194" cy="431671"/>
      </dsp:txXfrm>
    </dsp:sp>
    <dsp:sp modelId="{D4EA61CF-FF77-42ED-AFDB-C3DE2C02A5F5}">
      <dsp:nvSpPr>
        <dsp:cNvPr id="0" name=""/>
        <dsp:cNvSpPr/>
      </dsp:nvSpPr>
      <dsp:spPr>
        <a:xfrm>
          <a:off x="4424352" y="556788"/>
          <a:ext cx="1297186" cy="1069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900" u="none" kern="1200" dirty="0">
            <a:solidFill>
              <a:srgbClr val="FF6600"/>
            </a:solidFill>
            <a:latin typeface="+mn-lt"/>
            <a:ea typeface="+mn-ea"/>
            <a:cs typeface="+mn-cs"/>
          </a:endParaRP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900" kern="1200" dirty="0">
              <a:solidFill>
                <a:srgbClr val="FF6600"/>
              </a:solidFill>
              <a:latin typeface="+mn-lt"/>
              <a:ea typeface="+mn-ea"/>
              <a:cs typeface="+mn-cs"/>
            </a:rPr>
            <a:t>Uchwała o zasadach wyznaczania składu oraz zasadach działania Komitetu Rewitalizacji</a:t>
          </a:r>
          <a:endParaRPr lang="pl-PL" sz="900" u="none" kern="1200" dirty="0">
            <a:solidFill>
              <a:srgbClr val="FF6600"/>
            </a:solidFill>
            <a:latin typeface="+mn-lt"/>
            <a:ea typeface="+mn-ea"/>
            <a:cs typeface="+mn-cs"/>
          </a:endParaRPr>
        </a:p>
      </dsp:txBody>
      <dsp:txXfrm>
        <a:off x="4448974" y="581410"/>
        <a:ext cx="1247942" cy="791397"/>
      </dsp:txXfrm>
    </dsp:sp>
    <dsp:sp modelId="{393F09E0-C6A4-49AA-95E7-2FDB65230069}">
      <dsp:nvSpPr>
        <dsp:cNvPr id="0" name=""/>
        <dsp:cNvSpPr/>
      </dsp:nvSpPr>
      <dsp:spPr>
        <a:xfrm>
          <a:off x="5090875" y="587270"/>
          <a:ext cx="1761966" cy="1761966"/>
        </a:xfrm>
        <a:prstGeom prst="leftCircularArrow">
          <a:avLst>
            <a:gd name="adj1" fmla="val 4370"/>
            <a:gd name="adj2" fmla="val 553776"/>
            <a:gd name="adj3" fmla="val 2329287"/>
            <a:gd name="adj4" fmla="val 9024489"/>
            <a:gd name="adj5" fmla="val 5099"/>
          </a:avLst>
        </a:prstGeom>
        <a:solidFill>
          <a:srgbClr val="E37628"/>
        </a:solidFill>
        <a:ln>
          <a:solidFill>
            <a:srgbClr val="FF6600"/>
          </a:solidFill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765766-A476-4196-9784-E74A87AAAE41}">
      <dsp:nvSpPr>
        <dsp:cNvPr id="0" name=""/>
        <dsp:cNvSpPr/>
      </dsp:nvSpPr>
      <dsp:spPr>
        <a:xfrm>
          <a:off x="4712616" y="1397429"/>
          <a:ext cx="1153054" cy="458531"/>
        </a:xfrm>
        <a:prstGeom prst="roundRect">
          <a:avLst>
            <a:gd name="adj" fmla="val 10000"/>
          </a:avLst>
        </a:prstGeom>
        <a:solidFill>
          <a:srgbClr val="E5762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+mn-lt"/>
              <a:ea typeface="+mn-ea"/>
              <a:cs typeface="+mn-cs"/>
            </a:rPr>
            <a:t>Art. 7 ust. 3 </a:t>
          </a:r>
          <a:r>
            <a:rPr lang="pl-PL" sz="1400" kern="1200" dirty="0" err="1">
              <a:latin typeface="+mn-lt"/>
              <a:ea typeface="+mn-ea"/>
              <a:cs typeface="+mn-cs"/>
            </a:rPr>
            <a:t>u.o.r</a:t>
          </a:r>
          <a:r>
            <a:rPr lang="pl-PL" sz="1400" kern="1200" dirty="0">
              <a:latin typeface="+mn-lt"/>
              <a:ea typeface="+mn-ea"/>
              <a:cs typeface="+mn-cs"/>
            </a:rPr>
            <a:t>. </a:t>
          </a:r>
          <a:endParaRPr lang="pl-PL" sz="1400" u="none" kern="1200" dirty="0">
            <a:latin typeface="+mn-lt"/>
            <a:ea typeface="+mn-ea"/>
            <a:cs typeface="+mn-cs"/>
          </a:endParaRPr>
        </a:p>
      </dsp:txBody>
      <dsp:txXfrm>
        <a:off x="4726046" y="1410859"/>
        <a:ext cx="1126194" cy="431671"/>
      </dsp:txXfrm>
    </dsp:sp>
    <dsp:sp modelId="{93D1D45A-664A-446C-B136-085CDC670091}">
      <dsp:nvSpPr>
        <dsp:cNvPr id="0" name=""/>
        <dsp:cNvSpPr/>
      </dsp:nvSpPr>
      <dsp:spPr>
        <a:xfrm>
          <a:off x="6287037" y="556788"/>
          <a:ext cx="1297186" cy="1069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66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900" kern="1200" dirty="0">
            <a:solidFill>
              <a:srgbClr val="FF6600"/>
            </a:solidFill>
            <a:latin typeface="+mn-lt"/>
            <a:ea typeface="+mn-ea"/>
            <a:cs typeface="+mn-cs"/>
          </a:endParaRP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900" u="none" kern="1200">
              <a:solidFill>
                <a:srgbClr val="FF6600"/>
              </a:solidFill>
              <a:latin typeface="+mn-lt"/>
              <a:ea typeface="+mn-ea"/>
              <a:cs typeface="+mn-cs"/>
            </a:rPr>
            <a:t>Uchwała o przyjęciu gminnego programu rewitalizacji </a:t>
          </a:r>
          <a:endParaRPr lang="pl-PL" sz="900" u="none" kern="1200" dirty="0">
            <a:solidFill>
              <a:srgbClr val="FF6600"/>
            </a:solidFill>
            <a:latin typeface="+mn-lt"/>
            <a:ea typeface="+mn-ea"/>
            <a:cs typeface="+mn-cs"/>
          </a:endParaRPr>
        </a:p>
      </dsp:txBody>
      <dsp:txXfrm>
        <a:off x="6311659" y="810676"/>
        <a:ext cx="1247942" cy="791397"/>
      </dsp:txXfrm>
    </dsp:sp>
    <dsp:sp modelId="{E62664A4-2F60-4B73-A703-364570F8151E}">
      <dsp:nvSpPr>
        <dsp:cNvPr id="0" name=""/>
        <dsp:cNvSpPr/>
      </dsp:nvSpPr>
      <dsp:spPr>
        <a:xfrm>
          <a:off x="6575301" y="327522"/>
          <a:ext cx="1153054" cy="458531"/>
        </a:xfrm>
        <a:prstGeom prst="roundRect">
          <a:avLst>
            <a:gd name="adj" fmla="val 10000"/>
          </a:avLst>
        </a:prstGeom>
        <a:solidFill>
          <a:srgbClr val="E37628"/>
        </a:solidFill>
        <a:ln>
          <a:solidFill>
            <a:srgbClr val="FF66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u="none" kern="1200" dirty="0">
              <a:latin typeface="+mn-lt"/>
              <a:ea typeface="+mn-ea"/>
              <a:cs typeface="+mn-cs"/>
            </a:rPr>
            <a:t>Art. 14 ust. 1 </a:t>
          </a:r>
          <a:r>
            <a:rPr lang="pl-PL" sz="1400" u="none" kern="1200" dirty="0" err="1">
              <a:latin typeface="+mn-lt"/>
              <a:ea typeface="+mn-ea"/>
              <a:cs typeface="+mn-cs"/>
            </a:rPr>
            <a:t>u.o.r</a:t>
          </a:r>
          <a:r>
            <a:rPr lang="pl-PL" sz="1400" u="none" kern="1200" dirty="0">
              <a:latin typeface="+mn-lt"/>
              <a:ea typeface="+mn-ea"/>
              <a:cs typeface="+mn-cs"/>
            </a:rPr>
            <a:t>. </a:t>
          </a:r>
          <a:endParaRPr lang="pl-PL" sz="1400" kern="1200" dirty="0">
            <a:latin typeface="+mn-lt"/>
            <a:ea typeface="+mn-ea"/>
            <a:cs typeface="+mn-cs"/>
          </a:endParaRPr>
        </a:p>
      </dsp:txBody>
      <dsp:txXfrm>
        <a:off x="6588731" y="340952"/>
        <a:ext cx="1126194" cy="431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1BD96-9239-46ED-A3A4-F39459ABE350}">
      <dsp:nvSpPr>
        <dsp:cNvPr id="0" name=""/>
        <dsp:cNvSpPr/>
      </dsp:nvSpPr>
      <dsp:spPr>
        <a:xfrm rot="5400000">
          <a:off x="-129225" y="131236"/>
          <a:ext cx="861503" cy="60305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/>
        </a:p>
      </dsp:txBody>
      <dsp:txXfrm rot="-5400000">
        <a:off x="1" y="303536"/>
        <a:ext cx="603052" cy="258451"/>
      </dsp:txXfrm>
    </dsp:sp>
    <dsp:sp modelId="{1E1A277E-A0DC-4DFB-BDB7-A728C52A573D}">
      <dsp:nvSpPr>
        <dsp:cNvPr id="0" name=""/>
        <dsp:cNvSpPr/>
      </dsp:nvSpPr>
      <dsp:spPr>
        <a:xfrm rot="5400000">
          <a:off x="4085537" y="-3480473"/>
          <a:ext cx="559977" cy="7524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Etap I: Identyfikacja nawarstwionych zjawisk kryzysowych w celu potwierdzenia potrzeby uruchomienia działań rewitalizacyjnych</a:t>
          </a:r>
        </a:p>
      </dsp:txBody>
      <dsp:txXfrm rot="-5400000">
        <a:off x="603052" y="29348"/>
        <a:ext cx="7497611" cy="505305"/>
      </dsp:txXfrm>
    </dsp:sp>
    <dsp:sp modelId="{8EF25FBD-68E1-4F21-B246-2E1933ADBCFC}">
      <dsp:nvSpPr>
        <dsp:cNvPr id="0" name=""/>
        <dsp:cNvSpPr/>
      </dsp:nvSpPr>
      <dsp:spPr>
        <a:xfrm rot="5400000">
          <a:off x="-129225" y="894131"/>
          <a:ext cx="861503" cy="60305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 rot="-5400000">
        <a:off x="1" y="1066431"/>
        <a:ext cx="603052" cy="258451"/>
      </dsp:txXfrm>
    </dsp:sp>
    <dsp:sp modelId="{A4FB6B8C-3D32-42BE-AE91-233F1D8ADD69}">
      <dsp:nvSpPr>
        <dsp:cNvPr id="0" name=""/>
        <dsp:cNvSpPr/>
      </dsp:nvSpPr>
      <dsp:spPr>
        <a:xfrm rot="5400000">
          <a:off x="4085537" y="-2717579"/>
          <a:ext cx="559977" cy="7524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Etap I: Diagnoza ogólna obszaru miasta</a:t>
          </a:r>
        </a:p>
      </dsp:txBody>
      <dsp:txXfrm rot="-5400000">
        <a:off x="603052" y="792242"/>
        <a:ext cx="7497611" cy="505305"/>
      </dsp:txXfrm>
    </dsp:sp>
    <dsp:sp modelId="{5E25CA6A-47F5-45C6-AA58-D9E33B9901B6}">
      <dsp:nvSpPr>
        <dsp:cNvPr id="0" name=""/>
        <dsp:cNvSpPr/>
      </dsp:nvSpPr>
      <dsp:spPr>
        <a:xfrm rot="5400000">
          <a:off x="-129225" y="1657026"/>
          <a:ext cx="861503" cy="60305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 rot="-5400000">
        <a:off x="1" y="1829326"/>
        <a:ext cx="603052" cy="258451"/>
      </dsp:txXfrm>
    </dsp:sp>
    <dsp:sp modelId="{E5E9AED3-CB77-490C-93A0-48FB9D67BF9E}">
      <dsp:nvSpPr>
        <dsp:cNvPr id="0" name=""/>
        <dsp:cNvSpPr/>
      </dsp:nvSpPr>
      <dsp:spPr>
        <a:xfrm rot="5400000">
          <a:off x="4085537" y="-1954684"/>
          <a:ext cx="559977" cy="7524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Etap I: Analiza porównawcza jednostek w celu delimitacji obszaru zdegradowanego i obszaru rewitalizacji</a:t>
          </a:r>
        </a:p>
      </dsp:txBody>
      <dsp:txXfrm rot="-5400000">
        <a:off x="603052" y="1555137"/>
        <a:ext cx="7497611" cy="505305"/>
      </dsp:txXfrm>
    </dsp:sp>
    <dsp:sp modelId="{41AAFFE4-8F55-4F44-A412-F61A89CAB47F}">
      <dsp:nvSpPr>
        <dsp:cNvPr id="0" name=""/>
        <dsp:cNvSpPr/>
      </dsp:nvSpPr>
      <dsp:spPr>
        <a:xfrm rot="5400000">
          <a:off x="-129225" y="2419921"/>
          <a:ext cx="861503" cy="60305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/>
        </a:p>
      </dsp:txBody>
      <dsp:txXfrm rot="-5400000">
        <a:off x="1" y="2592221"/>
        <a:ext cx="603052" cy="258451"/>
      </dsp:txXfrm>
    </dsp:sp>
    <dsp:sp modelId="{C6C25210-6AD4-4A2A-930C-C4C3481F2760}">
      <dsp:nvSpPr>
        <dsp:cNvPr id="0" name=""/>
        <dsp:cNvSpPr/>
      </dsp:nvSpPr>
      <dsp:spPr>
        <a:xfrm rot="5400000">
          <a:off x="4085537" y="-1191789"/>
          <a:ext cx="559977" cy="752494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Etap I: Uruchomienie procedury opracowania GPR – konsultacje projektu uchwały </a:t>
          </a:r>
          <a:br>
            <a:rPr lang="pl-PL" sz="1700" kern="1200" dirty="0"/>
          </a:br>
          <a:r>
            <a:rPr lang="pl-PL" sz="1700" kern="1200" dirty="0"/>
            <a:t>w sprawie wyznaczenia obszaru zdegradowanego i obszaru rewitalizacji</a:t>
          </a:r>
        </a:p>
      </dsp:txBody>
      <dsp:txXfrm rot="-5400000">
        <a:off x="603052" y="2318032"/>
        <a:ext cx="7497611" cy="505305"/>
      </dsp:txXfrm>
    </dsp:sp>
    <dsp:sp modelId="{3CDD19BB-B039-4E60-B0FA-6E05419AF8B7}">
      <dsp:nvSpPr>
        <dsp:cNvPr id="0" name=""/>
        <dsp:cNvSpPr/>
      </dsp:nvSpPr>
      <dsp:spPr>
        <a:xfrm rot="5400000">
          <a:off x="-129225" y="3182815"/>
          <a:ext cx="861503" cy="60305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/>
        </a:p>
      </dsp:txBody>
      <dsp:txXfrm rot="-5400000">
        <a:off x="1" y="3355115"/>
        <a:ext cx="603052" cy="258451"/>
      </dsp:txXfrm>
    </dsp:sp>
    <dsp:sp modelId="{CEA85398-F735-49D3-909A-D2ED8D40FD2A}">
      <dsp:nvSpPr>
        <dsp:cNvPr id="0" name=""/>
        <dsp:cNvSpPr/>
      </dsp:nvSpPr>
      <dsp:spPr>
        <a:xfrm rot="5400000">
          <a:off x="4085537" y="-428894"/>
          <a:ext cx="559977" cy="7524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/>
            <a:t>Etap I: Przyjęcie uchwały delimitacyjnej wskazującej obszar zdegradowany </a:t>
          </a:r>
          <a:br>
            <a:rPr lang="pl-PL" sz="1700" kern="1200"/>
          </a:br>
          <a:r>
            <a:rPr lang="pl-PL" sz="1700" kern="1200"/>
            <a:t>i obszar rewitalizacji</a:t>
          </a:r>
          <a:endParaRPr lang="pl-PL" sz="1700" kern="1200" dirty="0"/>
        </a:p>
      </dsp:txBody>
      <dsp:txXfrm rot="-5400000">
        <a:off x="603052" y="3080927"/>
        <a:ext cx="7497611" cy="505305"/>
      </dsp:txXfrm>
    </dsp:sp>
    <dsp:sp modelId="{0E514039-ED2B-4E16-8996-A3669E314BEF}">
      <dsp:nvSpPr>
        <dsp:cNvPr id="0" name=""/>
        <dsp:cNvSpPr/>
      </dsp:nvSpPr>
      <dsp:spPr>
        <a:xfrm rot="5400000">
          <a:off x="-129225" y="3945710"/>
          <a:ext cx="861503" cy="60305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/>
        </a:p>
      </dsp:txBody>
      <dsp:txXfrm rot="-5400000">
        <a:off x="1" y="4118010"/>
        <a:ext cx="603052" cy="258451"/>
      </dsp:txXfrm>
    </dsp:sp>
    <dsp:sp modelId="{E1E38EC1-E1C6-46C5-8E2A-4BC5F2634AE1}">
      <dsp:nvSpPr>
        <dsp:cNvPr id="0" name=""/>
        <dsp:cNvSpPr/>
      </dsp:nvSpPr>
      <dsp:spPr>
        <a:xfrm rot="5400000">
          <a:off x="4085537" y="334000"/>
          <a:ext cx="559977" cy="75249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Etap II: Opracowanie i uchwalenie dla wyznaczonego obszaru rewitalizacji GPR, powołanie Komitetu Rewitalizacji</a:t>
          </a:r>
        </a:p>
      </dsp:txBody>
      <dsp:txXfrm rot="-5400000">
        <a:off x="603052" y="3843821"/>
        <a:ext cx="7497611" cy="505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9496-9127-425A-982C-4E4D168F4E03}" type="datetimeFigureOut">
              <a:rPr lang="pl-PL" smtClean="0"/>
              <a:t>05.06.2025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6A38D-5598-4F05-82DC-27FD358906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68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5" y="5699998"/>
            <a:ext cx="2346965" cy="804674"/>
          </a:xfrm>
          <a:prstGeom prst="rect">
            <a:avLst/>
          </a:prstGeom>
        </p:spPr>
      </p:pic>
      <p:sp>
        <p:nvSpPr>
          <p:cNvPr id="3" name="Prostokąt 2"/>
          <p:cNvSpPr/>
          <p:nvPr userDrawn="1"/>
        </p:nvSpPr>
        <p:spPr>
          <a:xfrm>
            <a:off x="0" y="0"/>
            <a:ext cx="3642852" cy="6858000"/>
          </a:xfrm>
          <a:prstGeom prst="rect">
            <a:avLst/>
          </a:prstGeom>
          <a:solidFill>
            <a:srgbClr val="293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rójkąt równoramienny 3"/>
          <p:cNvSpPr/>
          <p:nvPr userDrawn="1"/>
        </p:nvSpPr>
        <p:spPr>
          <a:xfrm>
            <a:off x="1275735" y="0"/>
            <a:ext cx="4785852" cy="6858000"/>
          </a:xfrm>
          <a:prstGeom prst="triangle">
            <a:avLst/>
          </a:prstGeom>
          <a:solidFill>
            <a:srgbClr val="293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94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równoramienny 8"/>
          <p:cNvSpPr/>
          <p:nvPr userDrawn="1"/>
        </p:nvSpPr>
        <p:spPr>
          <a:xfrm>
            <a:off x="7831853" y="6235200"/>
            <a:ext cx="617974" cy="622800"/>
          </a:xfrm>
          <a:prstGeom prst="triangle">
            <a:avLst/>
          </a:prstGeom>
          <a:solidFill>
            <a:srgbClr val="A9C7D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 userDrawn="1"/>
        </p:nvSpPr>
        <p:spPr>
          <a:xfrm>
            <a:off x="7628374" y="6232572"/>
            <a:ext cx="512466" cy="624114"/>
          </a:xfrm>
          <a:prstGeom prst="rect">
            <a:avLst/>
          </a:prstGeom>
          <a:solidFill>
            <a:srgbClr val="A9C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5350" y="6379599"/>
            <a:ext cx="51047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B0EEDA-D0C9-4663-95FE-DCEC4685D4D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802378"/>
            <a:ext cx="7886700" cy="4351338"/>
          </a:xfrm>
        </p:spPr>
        <p:txBody>
          <a:bodyPr/>
          <a:lstStyle/>
          <a:p>
            <a:r>
              <a:rPr lang="pl-PL" dirty="0">
                <a:latin typeface="+mj-lt"/>
              </a:rPr>
              <a:t>Punkt</a:t>
            </a:r>
          </a:p>
          <a:p>
            <a:r>
              <a:rPr lang="pl-PL" dirty="0">
                <a:latin typeface="+mj-lt"/>
              </a:rPr>
              <a:t>Punkt</a:t>
            </a:r>
          </a:p>
          <a:p>
            <a:r>
              <a:rPr lang="pl-PL" dirty="0">
                <a:latin typeface="+mj-lt"/>
              </a:rPr>
              <a:t>Punkt</a:t>
            </a:r>
          </a:p>
          <a:p>
            <a:pPr marL="0" indent="0">
              <a:buNone/>
            </a:pPr>
            <a:endParaRPr lang="pl-PL" dirty="0">
              <a:latin typeface="+mj-lt"/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9240"/>
          </a:xfrm>
        </p:spPr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Tytuł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0" y="6233886"/>
            <a:ext cx="7772400" cy="624114"/>
          </a:xfrm>
          <a:prstGeom prst="rect">
            <a:avLst/>
          </a:prstGeom>
          <a:solidFill>
            <a:srgbClr val="293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rójkąt równoramienny 2"/>
          <p:cNvSpPr/>
          <p:nvPr userDrawn="1"/>
        </p:nvSpPr>
        <p:spPr>
          <a:xfrm>
            <a:off x="7463413" y="6233886"/>
            <a:ext cx="617974" cy="622800"/>
          </a:xfrm>
          <a:prstGeom prst="triangle">
            <a:avLst/>
          </a:prstGeom>
          <a:solidFill>
            <a:srgbClr val="293F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" y="6314644"/>
            <a:ext cx="1362933" cy="46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9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C4419-6943-4F8F-B447-22BC3997DB36}" type="datetimeFigureOut">
              <a:rPr lang="pl-PL" smtClean="0"/>
              <a:pPr/>
              <a:t>05.06.2025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EEDA-D0C9-4663-95FE-DCEC4685D4D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rójkąt równoramienny 6"/>
          <p:cNvSpPr/>
          <p:nvPr userDrawn="1"/>
        </p:nvSpPr>
        <p:spPr>
          <a:xfrm>
            <a:off x="7831853" y="6235200"/>
            <a:ext cx="617974" cy="622800"/>
          </a:xfrm>
          <a:prstGeom prst="triangle">
            <a:avLst/>
          </a:prstGeom>
          <a:solidFill>
            <a:srgbClr val="A9C7D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 userDrawn="1"/>
        </p:nvSpPr>
        <p:spPr>
          <a:xfrm>
            <a:off x="7628374" y="6232572"/>
            <a:ext cx="512466" cy="624114"/>
          </a:xfrm>
          <a:prstGeom prst="rect">
            <a:avLst/>
          </a:prstGeom>
          <a:solidFill>
            <a:srgbClr val="A9C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 userDrawn="1"/>
        </p:nvSpPr>
        <p:spPr>
          <a:xfrm>
            <a:off x="0" y="6233886"/>
            <a:ext cx="7772400" cy="624114"/>
          </a:xfrm>
          <a:prstGeom prst="rect">
            <a:avLst/>
          </a:prstGeom>
          <a:solidFill>
            <a:srgbClr val="293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równoramienny 9"/>
          <p:cNvSpPr/>
          <p:nvPr userDrawn="1"/>
        </p:nvSpPr>
        <p:spPr>
          <a:xfrm>
            <a:off x="7463413" y="6233886"/>
            <a:ext cx="617974" cy="622800"/>
          </a:xfrm>
          <a:prstGeom prst="triangle">
            <a:avLst/>
          </a:prstGeom>
          <a:solidFill>
            <a:srgbClr val="293F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" y="6314644"/>
            <a:ext cx="1362933" cy="46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66106" y="3875052"/>
            <a:ext cx="4540672" cy="16654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pl-PL" sz="2800" dirty="0">
                <a:solidFill>
                  <a:srgbClr val="FFFFFF"/>
                </a:solidFill>
                <a:latin typeface="+mn-lt"/>
                <a:ea typeface="ＤＦ明朝体W5" panose="02010609010101010101" pitchFamily="49" charset="-128"/>
              </a:rPr>
              <a:t>Wyniki delimitacji </a:t>
            </a:r>
          </a:p>
          <a:p>
            <a:pPr>
              <a:lnSpc>
                <a:spcPct val="80000"/>
              </a:lnSpc>
            </a:pPr>
            <a:r>
              <a:rPr lang="pl-PL" sz="2800" dirty="0">
                <a:solidFill>
                  <a:srgbClr val="FFFFFF"/>
                </a:solidFill>
                <a:latin typeface="+mn-lt"/>
                <a:ea typeface="ＤＦ明朝体W5" panose="02010609010101010101" pitchFamily="49" charset="-128"/>
              </a:rPr>
              <a:t>obszaru zdegradowanego </a:t>
            </a:r>
            <a:br>
              <a:rPr lang="pl-PL" sz="2800" dirty="0">
                <a:solidFill>
                  <a:srgbClr val="FFFFFF"/>
                </a:solidFill>
                <a:latin typeface="+mn-lt"/>
                <a:ea typeface="ＤＦ明朝体W5" panose="02010609010101010101" pitchFamily="49" charset="-128"/>
              </a:rPr>
            </a:br>
            <a:r>
              <a:rPr lang="pl-PL" sz="2800" dirty="0">
                <a:solidFill>
                  <a:srgbClr val="FFFFFF"/>
                </a:solidFill>
                <a:latin typeface="+mn-lt"/>
                <a:ea typeface="ＤＦ明朝体W5" panose="02010609010101010101" pitchFamily="49" charset="-128"/>
              </a:rPr>
              <a:t>i obszaru rewitalizacji </a:t>
            </a:r>
            <a:br>
              <a:rPr lang="pl-PL" sz="2800" dirty="0">
                <a:solidFill>
                  <a:srgbClr val="FFFFFF"/>
                </a:solidFill>
                <a:latin typeface="+mn-lt"/>
                <a:ea typeface="ＤＦ明朝体W5" panose="02010609010101010101" pitchFamily="49" charset="-128"/>
              </a:rPr>
            </a:br>
            <a:r>
              <a:rPr lang="pl-PL" sz="2800" dirty="0">
                <a:solidFill>
                  <a:srgbClr val="FFFFFF"/>
                </a:solidFill>
                <a:latin typeface="+mn-lt"/>
                <a:ea typeface="ＤＦ明朝体W5" panose="02010609010101010101" pitchFamily="49" charset="-128"/>
              </a:rPr>
              <a:t>na terenie Gminy Miasta Reda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266106" y="1522549"/>
            <a:ext cx="5780131" cy="20604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pl-PL" sz="2800" b="1" dirty="0">
                <a:solidFill>
                  <a:srgbClr val="FC78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ＤＦ明朝体W5" panose="02010609010101010101" pitchFamily="49" charset="-128"/>
              </a:rPr>
              <a:t>Konsultacje społeczne </a:t>
            </a:r>
          </a:p>
          <a:p>
            <a:pPr>
              <a:lnSpc>
                <a:spcPct val="80000"/>
              </a:lnSpc>
            </a:pPr>
            <a:r>
              <a:rPr lang="pl-PL" sz="2800" dirty="0">
                <a:solidFill>
                  <a:srgbClr val="FC780B"/>
                </a:solidFill>
                <a:ea typeface="ＤＦ明朝体W5" panose="02010609010101010101" pitchFamily="49" charset="-128"/>
              </a:rPr>
              <a:t>projektu uchwały </a:t>
            </a:r>
          </a:p>
          <a:p>
            <a:pPr>
              <a:lnSpc>
                <a:spcPct val="80000"/>
              </a:lnSpc>
            </a:pPr>
            <a:r>
              <a:rPr lang="pl-PL" sz="2800" dirty="0">
                <a:solidFill>
                  <a:srgbClr val="FC780B"/>
                </a:solidFill>
                <a:ea typeface="ＤＦ明朝体W5" panose="02010609010101010101" pitchFamily="49" charset="-128"/>
              </a:rPr>
              <a:t>w sprawie wyznaczenia </a:t>
            </a:r>
          </a:p>
          <a:p>
            <a:pPr>
              <a:lnSpc>
                <a:spcPct val="80000"/>
              </a:lnSpc>
            </a:pPr>
            <a:r>
              <a:rPr lang="pl-PL" sz="2800" b="1" dirty="0">
                <a:solidFill>
                  <a:srgbClr val="FC78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ＤＦ明朝体W5" panose="02010609010101010101" pitchFamily="49" charset="-128"/>
              </a:rPr>
              <a:t>obszaru zdegradowanego </a:t>
            </a:r>
          </a:p>
          <a:p>
            <a:pPr>
              <a:lnSpc>
                <a:spcPct val="80000"/>
              </a:lnSpc>
            </a:pPr>
            <a:r>
              <a:rPr lang="pl-PL" sz="2800" b="1" dirty="0">
                <a:solidFill>
                  <a:srgbClr val="FC78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ＤＦ明朝体W5" panose="02010609010101010101" pitchFamily="49" charset="-128"/>
              </a:rPr>
              <a:t>i obszaru rewitalizacji</a:t>
            </a:r>
            <a:r>
              <a:rPr lang="pl-PL" sz="2800" dirty="0">
                <a:solidFill>
                  <a:srgbClr val="FC780B"/>
                </a:solidFill>
                <a:ea typeface="ＤＦ明朝体W5" panose="02010609010101010101" pitchFamily="49" charset="-128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pl-PL" sz="2800" dirty="0">
                <a:solidFill>
                  <a:srgbClr val="FC780B"/>
                </a:solidFill>
                <a:ea typeface="ＤＦ明朝体W5" panose="02010609010101010101" pitchFamily="49" charset="-128"/>
              </a:rPr>
              <a:t>Gminy </a:t>
            </a:r>
            <a:r>
              <a:rPr lang="pl-PL" sz="2800" dirty="0">
                <a:solidFill>
                  <a:srgbClr val="FC780B"/>
                </a:solidFill>
                <a:latin typeface="+mn-lt"/>
                <a:ea typeface="ＤＦ明朝体W5" panose="02010609010101010101" pitchFamily="49" charset="-128"/>
              </a:rPr>
              <a:t>Miasta Reda</a:t>
            </a:r>
          </a:p>
          <a:p>
            <a:pPr>
              <a:lnSpc>
                <a:spcPct val="80000"/>
              </a:lnSpc>
            </a:pPr>
            <a:endParaRPr lang="pl-PL" sz="28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28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endParaRPr lang="pl-PL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pl-PL" sz="28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66106" y="6428791"/>
            <a:ext cx="4456762" cy="4292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pl-PL" sz="1200" dirty="0">
                <a:solidFill>
                  <a:srgbClr val="FFFFFF"/>
                </a:solidFill>
                <a:latin typeface="+mn-lt"/>
                <a:ea typeface="ＤＦ明朝体W5" panose="02010609010101010101" pitchFamily="49" charset="-128"/>
              </a:rPr>
              <a:t>Reda, 03.04.2025 r.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25" y="5995395"/>
            <a:ext cx="1889999" cy="64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68" y="5832616"/>
            <a:ext cx="791378" cy="90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" y="100440"/>
            <a:ext cx="1319596" cy="10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3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C780B"/>
                </a:solidFill>
              </a:rPr>
              <a:t>Formy konsultacji społecznych według ustawy o rewitalizacji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sp>
        <p:nvSpPr>
          <p:cNvPr id="6" name="pole tekstowe 27"/>
          <p:cNvSpPr txBox="1"/>
          <p:nvPr/>
        </p:nvSpPr>
        <p:spPr>
          <a:xfrm>
            <a:off x="628650" y="1309489"/>
            <a:ext cx="7886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l-PL" sz="16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pl-PL" sz="1600" b="1" dirty="0">
                <a:solidFill>
                  <a:schemeClr val="tx1"/>
                </a:solidFill>
                <a:latin typeface="+mj-lt"/>
              </a:rPr>
              <a:t>Zgodnie z art. 6, ust. 3. Formami konsultacji społecznych są:  </a:t>
            </a:r>
          </a:p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  <a:latin typeface="+mj-lt"/>
              </a:rPr>
              <a:t>zbieranie uwag w postaci papierowej lub elektronicznej, </a:t>
            </a:r>
            <a:r>
              <a:rPr lang="pl-PL" sz="1600" dirty="0">
                <a:solidFill>
                  <a:schemeClr val="tx1"/>
                </a:solidFill>
                <a:latin typeface="+mj-lt"/>
              </a:rPr>
              <a:t>w tym za pomocą środków komunikacji elektronicznej, w szczególności poczty elektronicznej </a:t>
            </a:r>
            <a:r>
              <a:rPr lang="pl-PL" sz="1600" b="1" dirty="0">
                <a:solidFill>
                  <a:schemeClr val="tx1"/>
                </a:solidFill>
                <a:latin typeface="+mj-lt"/>
              </a:rPr>
              <a:t>lub formularzy zamieszczonych na stronie podmiotowej gminy w Biuletynie Informacji Publicznej; </a:t>
            </a:r>
          </a:p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  <a:latin typeface="+mj-lt"/>
              </a:rPr>
              <a:t>spotkania, debaty, warsztaty, spacery studyjne, ankiety, wywiady, wykorzystanie  grup przedstawicielskich lub zbieranie uwag ustnych.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tx1"/>
                </a:solidFill>
                <a:latin typeface="+mj-lt"/>
              </a:rPr>
              <a:t>ust. 3a. Spotkania i debaty mogą być przeprowadzane również za pomocą środków porozumiewania się na odległość, zapewniających jednoczesną transmisję wizji i dźwięku.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tx1"/>
                </a:solidFill>
                <a:latin typeface="+mj-lt"/>
              </a:rPr>
              <a:t>ust. 3b. Ankiety i wywiady mogą być przeprowadzane również za pomocą środków porozumiewania się na odległość.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tx1"/>
                </a:solidFill>
                <a:latin typeface="+mj-lt"/>
              </a:rPr>
              <a:t>ust. 4. Konsultacje społeczne prowadzi się z wykorzystaniem formy, o której mowa </a:t>
            </a:r>
            <a:r>
              <a:rPr lang="pl-PL" sz="1600" b="1" dirty="0">
                <a:solidFill>
                  <a:schemeClr val="tx1"/>
                </a:solidFill>
                <a:latin typeface="+mj-lt"/>
              </a:rPr>
              <a:t>w ust. 3 pkt 1, oraz co najmniej dwóch form, o których mowa w ust. 3 pkt 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57953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Projekt uchwały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B7811A7-C442-8C3C-3096-2270C586A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1" y="1224367"/>
            <a:ext cx="3935253" cy="28342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206EC45-A494-8D1B-0D70-C8499924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183" y="1224367"/>
            <a:ext cx="4525314" cy="462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8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4B3AF46-32E3-3A7B-BEAA-08AB42895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46" y="215117"/>
            <a:ext cx="2993216" cy="5992503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331018" y="313435"/>
            <a:ext cx="5685923" cy="85924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C780B"/>
                </a:solidFill>
              </a:rPr>
              <a:t>Projekt uchwały – załącznik nr 1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D94033A-2B68-75AB-6D32-93B47E2E1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73139"/>
            <a:ext cx="4370319" cy="403448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526234C-1AA3-9CF2-05E9-8550C3350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16" y="4071551"/>
            <a:ext cx="2297028" cy="21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77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86F5321-64FB-31EC-191B-E5926521D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" y="195734"/>
            <a:ext cx="4732060" cy="5889785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90984" y="251444"/>
            <a:ext cx="4053016" cy="85924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C780B"/>
                </a:solidFill>
              </a:rPr>
              <a:t>Projekt uchwały – załącznik nr 2</a:t>
            </a:r>
          </a:p>
        </p:txBody>
      </p:sp>
    </p:spTree>
    <p:extLst>
      <p:ext uri="{BB962C8B-B14F-4D97-AF65-F5344CB8AC3E}">
        <p14:creationId xmlns:p14="http://schemas.microsoft.com/office/powerpoint/2010/main" val="117603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14300" y="4604975"/>
            <a:ext cx="6108700" cy="2950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r>
              <a:rPr lang="pl-PL" sz="4000" dirty="0">
                <a:solidFill>
                  <a:srgbClr val="FC780B"/>
                </a:solidFill>
                <a:latin typeface="+mn-lt"/>
                <a:ea typeface="ＤＦ明朝体W5" panose="02010609010101010101" pitchFamily="49" charset="-128"/>
              </a:rPr>
              <a:t>Część II – wyniki diagnozy</a:t>
            </a: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endParaRPr lang="pl-PL" sz="4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475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45440" y="76434"/>
            <a:ext cx="7886700" cy="859240"/>
          </a:xfrm>
        </p:spPr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Uwarunkowania prawne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-94615" y="894167"/>
            <a:ext cx="9020810" cy="67403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1600" b="1" dirty="0">
                <a:solidFill>
                  <a:schemeClr val="accent2"/>
                </a:solidFill>
              </a:rPr>
              <a:t>	Ustawa o rewitalizacji</a:t>
            </a:r>
            <a:r>
              <a:rPr lang="pl-PL" sz="1600" dirty="0"/>
              <a:t> z dnia 9 października 2015 r. m.in.:</a:t>
            </a:r>
          </a:p>
          <a:p>
            <a:pPr algn="just"/>
            <a:endParaRPr lang="pl-PL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Art. 4 ust. 1 </a:t>
            </a:r>
          </a:p>
          <a:p>
            <a:pPr lvl="2" algn="just"/>
            <a:r>
              <a:rPr lang="pl-PL" sz="1600" dirty="0"/>
              <a:t>W celu opracowania diagnoz służących m.in. wyznaczeniu obszaru zdegradowanego </a:t>
            </a:r>
            <a:br>
              <a:rPr lang="pl-PL" sz="1600" dirty="0"/>
            </a:br>
            <a:r>
              <a:rPr lang="pl-PL" sz="1600" dirty="0"/>
              <a:t>i obszaru rewitalizacji, burmistrz miasta prowadzi analizy, w których </a:t>
            </a:r>
            <a:r>
              <a:rPr lang="pl-PL" sz="1600" dirty="0">
                <a:solidFill>
                  <a:schemeClr val="accent2"/>
                </a:solidFill>
              </a:rPr>
              <a:t>wykorzystuje obiektywne </a:t>
            </a:r>
            <a:br>
              <a:rPr lang="pl-PL" sz="1600" dirty="0">
                <a:solidFill>
                  <a:schemeClr val="accent2"/>
                </a:solidFill>
              </a:rPr>
            </a:br>
            <a:r>
              <a:rPr lang="pl-PL" sz="1600" dirty="0">
                <a:solidFill>
                  <a:schemeClr val="accent2"/>
                </a:solidFill>
              </a:rPr>
              <a:t>i weryfikowalne mierniki i metody badawcze dostosowane do lokalnych uwarunkowań</a:t>
            </a:r>
            <a:r>
              <a:rPr lang="pl-PL" sz="1600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Art. 9 ust. 1</a:t>
            </a:r>
          </a:p>
          <a:p>
            <a:pPr lvl="2" algn="just"/>
            <a:r>
              <a:rPr lang="pl-PL" sz="1600" dirty="0"/>
              <a:t>Jako </a:t>
            </a:r>
            <a:r>
              <a:rPr lang="pl-PL" sz="1600" dirty="0">
                <a:solidFill>
                  <a:schemeClr val="accent2"/>
                </a:solidFill>
              </a:rPr>
              <a:t>obszar zdegradowany </a:t>
            </a:r>
            <a:r>
              <a:rPr lang="pl-PL" sz="1600" dirty="0"/>
              <a:t>można wyznaczyć obszar gminy znajdujący się w stanie kryzysowym </a:t>
            </a:r>
            <a:br>
              <a:rPr lang="pl-PL" sz="1600" dirty="0"/>
            </a:br>
            <a:r>
              <a:rPr lang="pl-PL" sz="1600" dirty="0"/>
              <a:t>z powodu </a:t>
            </a:r>
            <a:r>
              <a:rPr lang="pl-PL" sz="1600" b="1" dirty="0">
                <a:solidFill>
                  <a:schemeClr val="accent2"/>
                </a:solidFill>
              </a:rPr>
              <a:t>koncentracji negatywnych zjawisk społecznych</a:t>
            </a:r>
            <a:r>
              <a:rPr lang="pl-PL" sz="1600" dirty="0"/>
              <a:t>, w przypadku współwystępowania na nim </a:t>
            </a:r>
            <a:r>
              <a:rPr lang="pl-PL" sz="1600" dirty="0">
                <a:solidFill>
                  <a:schemeClr val="accent2"/>
                </a:solidFill>
              </a:rPr>
              <a:t>negatywnych zjawisk: gospodarczych, środowiskowych, przestrzenno-funkcjonalnych lub technicznych</a:t>
            </a:r>
            <a:r>
              <a:rPr lang="pl-PL" sz="1600" dirty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Art. 10 ust. 1</a:t>
            </a:r>
          </a:p>
          <a:p>
            <a:pPr lvl="2" algn="just"/>
            <a:r>
              <a:rPr lang="pl-PL" sz="1600" dirty="0"/>
              <a:t>Jako </a:t>
            </a:r>
            <a:r>
              <a:rPr lang="pl-PL" sz="1600" dirty="0">
                <a:solidFill>
                  <a:schemeClr val="accent2"/>
                </a:solidFill>
              </a:rPr>
              <a:t>obszar rewitalizacji </a:t>
            </a:r>
            <a:r>
              <a:rPr lang="pl-PL" sz="1600" dirty="0"/>
              <a:t>wyznacza się całość lub część obszaru zdegradowanego, cechującą się szczególną koncentracją negatywnych zjawisk, o których mowa w art. 9 ust. 1, na którym z uwagi na </a:t>
            </a:r>
            <a:r>
              <a:rPr lang="pl-PL" sz="1600" b="1" dirty="0">
                <a:solidFill>
                  <a:schemeClr val="accent2"/>
                </a:solidFill>
              </a:rPr>
              <a:t>istotne znaczenie dla rozwoju lokalnego</a:t>
            </a:r>
            <a:r>
              <a:rPr lang="pl-PL" sz="1600" dirty="0"/>
              <a:t> gmina zamierza prowadzić rewitalizację.</a:t>
            </a:r>
          </a:p>
          <a:p>
            <a:pPr lvl="2" algn="just"/>
            <a:endParaRPr lang="pl-PL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Art. 10 ust. 2</a:t>
            </a:r>
          </a:p>
          <a:p>
            <a:pPr lvl="2" algn="just"/>
            <a:r>
              <a:rPr lang="pl-PL" sz="1600" dirty="0">
                <a:solidFill>
                  <a:schemeClr val="accent2"/>
                </a:solidFill>
              </a:rPr>
              <a:t>Obszar rewitalizacji </a:t>
            </a:r>
            <a:r>
              <a:rPr lang="pl-PL" sz="1600" dirty="0"/>
              <a:t>nie może być większy niż </a:t>
            </a:r>
            <a:r>
              <a:rPr lang="pl-PL" sz="1600" b="1" dirty="0">
                <a:solidFill>
                  <a:schemeClr val="accent2"/>
                </a:solidFill>
              </a:rPr>
              <a:t>20% powierzchni gminy </a:t>
            </a:r>
            <a:r>
              <a:rPr lang="pl-PL" sz="1600" dirty="0"/>
              <a:t>oraz zamieszkały przez więcej niż </a:t>
            </a:r>
            <a:r>
              <a:rPr lang="pl-PL" sz="1600" b="1" dirty="0">
                <a:solidFill>
                  <a:schemeClr val="accent2"/>
                </a:solidFill>
              </a:rPr>
              <a:t>30% liczby mieszkańców gminy</a:t>
            </a:r>
          </a:p>
          <a:p>
            <a:pPr lvl="2" algn="just"/>
            <a:endParaRPr lang="pl-PL" sz="1600" dirty="0"/>
          </a:p>
          <a:p>
            <a:pPr lvl="2" algn="just"/>
            <a:endParaRPr lang="pl-PL" sz="1600" dirty="0"/>
          </a:p>
          <a:p>
            <a:pPr lvl="2" algn="just"/>
            <a:endParaRPr lang="pl-PL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algn="just"/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159810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59240"/>
          </a:xfrm>
        </p:spPr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Metodyka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28650" y="735047"/>
            <a:ext cx="8016240" cy="59093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Obiektywne i weryfikowalne mierniki i metody badawcze</a:t>
            </a:r>
          </a:p>
          <a:p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2"/>
                </a:solidFill>
              </a:rPr>
              <a:t>Metoda: </a:t>
            </a:r>
            <a:r>
              <a:rPr lang="pl-PL" dirty="0"/>
              <a:t>diagnoza zróżnicowania wewnątrzmiejskiego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Podział miasta na 13 jednostki – 12 zamieszkałych + 1 niezamieszkała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Zestaw 28 wskaźników w 5 sferach: społecznej (13), gospodarczej (4), środowiskowej (2), przestrzenno-funkcjonalnej (5) i technicznej 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2"/>
                </a:solidFill>
              </a:rPr>
              <a:t>Zakres przestrzenny: </a:t>
            </a:r>
            <a:r>
              <a:rPr lang="pl-PL" dirty="0"/>
              <a:t>obszar miasta w granicach administracyjnych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2"/>
                </a:solidFill>
              </a:rPr>
              <a:t>Zakres czasowy: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diagnoza ogólna: dane z lat 2019-2023,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diagnoza zróżnicowania wewnątrzmiejskiego: dane aktualne na 31.12.2023 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2"/>
                </a:solidFill>
              </a:rPr>
              <a:t>Źródła danych: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poszczególne wydziały/biura Urzędu Miasta,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MOPS w Redzie,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PUP w Wejherowie,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Powiatowa Komenda Policji w Wejherowie Komisariat Policji w Redzie,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Bank Danych Lokalnych Głównego Urzędu Statystycznego,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Inne</a:t>
            </a:r>
          </a:p>
          <a:p>
            <a:r>
              <a:rPr lang="pl-PL" b="1" dirty="0"/>
              <a:t>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0442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mapa, tekst, diagram, atlas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3067D2B-F8B5-D8E7-A6C9-22B01C55F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2172"/>
            <a:ext cx="7658272" cy="6035448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792626" y="110038"/>
            <a:ext cx="5722723" cy="85924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C780B"/>
                </a:solidFill>
              </a:rPr>
              <a:t>Podział miasta na jednostki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96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44170" y="-22860"/>
            <a:ext cx="8407400" cy="85924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FC780B"/>
                </a:solidFill>
              </a:rPr>
              <a:t>Analiza wskaźnikowa – sfera społeczna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421498"/>
              </p:ext>
            </p:extLst>
          </p:nvPr>
        </p:nvGraphicFramePr>
        <p:xfrm>
          <a:off x="472440" y="741744"/>
          <a:ext cx="7886700" cy="5122472"/>
        </p:xfrm>
        <a:graphic>
          <a:graphicData uri="http://schemas.openxmlformats.org/drawingml/2006/table">
            <a:tbl>
              <a:tblPr firstRow="1" firstCol="1" bandRow="1"/>
              <a:tblGrid>
                <a:gridCol w="376984">
                  <a:extLst>
                    <a:ext uri="{9D8B030D-6E8A-4147-A177-3AD203B41FA5}">
                      <a16:colId xmlns:a16="http://schemas.microsoft.com/office/drawing/2014/main" val="921088367"/>
                    </a:ext>
                  </a:extLst>
                </a:gridCol>
                <a:gridCol w="4629812">
                  <a:extLst>
                    <a:ext uri="{9D8B030D-6E8A-4147-A177-3AD203B41FA5}">
                      <a16:colId xmlns:a16="http://schemas.microsoft.com/office/drawing/2014/main" val="388289903"/>
                    </a:ext>
                  </a:extLst>
                </a:gridCol>
                <a:gridCol w="2879904">
                  <a:extLst>
                    <a:ext uri="{9D8B030D-6E8A-4147-A177-3AD203B41FA5}">
                      <a16:colId xmlns:a16="http://schemas.microsoft.com/office/drawing/2014/main" val="1380193159"/>
                    </a:ext>
                  </a:extLst>
                </a:gridCol>
              </a:tblGrid>
              <a:tr h="3124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cap="small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2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cap="small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wskaźnika</a:t>
                      </a:r>
                      <a:endParaRPr lang="pl-PL" sz="12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cap="small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Zjawisko art.9 UoR</a:t>
                      </a:r>
                      <a:endParaRPr lang="pl-PL" sz="120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341573"/>
                  </a:ext>
                </a:extLst>
              </a:tr>
              <a:tr h="2372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osób bezrobotnych na 1000 osób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Bezrobocie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136145"/>
                  </a:ext>
                </a:extLst>
              </a:tr>
              <a:tr h="2372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osób długotrwale bezrobotnych na 1000 osób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0741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osób korzystających ze świadczeń pomocy społecznej na 1000 osób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Ubóstwo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791656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Wielkość zaległości czynszowych w lokalach komunalnych w zł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768524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przestępstw stwierdzonych ogółem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Przestępczość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923539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wykroczeń ogółem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634939"/>
                  </a:ext>
                </a:extLst>
              </a:tr>
              <a:tr h="4923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osób z niepełnosprawnościami pobierających świadczenia z pomocy społecznej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Osoby o szczególnych potrzebach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552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osób w wieku powyżej 75 roku życia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782209"/>
                  </a:ext>
                </a:extLst>
              </a:tr>
              <a:tr h="4923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osób, którym przyznano świadczenia pomocy społ. z tytułu bezradności w sprawach opiekuńczo-wychowawczych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859610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niebieskich kart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Niski poziom edukacji lub kapitału społecznego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416524"/>
                  </a:ext>
                </a:extLst>
              </a:tr>
              <a:tr h="4923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uczniów, którzy nie otrzymali promocji do klasy wyższej lub zrezygnowali z nauki, w latach 2021-2023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079700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organizacji pozarządowych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Niewystarczający poziom uczestnictwa w życiu publicznym lub kulturalnym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404560"/>
                  </a:ext>
                </a:extLst>
              </a:tr>
              <a:tr h="2536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użytkowników bibliotek publicznych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915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85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mapa, diagram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D69DD35-AE73-779F-7C76-2D08E3262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21" y="0"/>
            <a:ext cx="6091358" cy="617837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D43BEBF-C327-4D7F-C90C-8189ABA3A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E17C141-3961-BFC7-2E2A-F7CC9C925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Część I (g. 17.00-17.30) – Przywitanie zebranych i przedstawienie osób prowadzących spotkanie, omówienie wyników diagnozy delimitacyjnej</a:t>
            </a:r>
          </a:p>
          <a:p>
            <a:r>
              <a:rPr lang="pl-PL" dirty="0"/>
              <a:t>Część II (g. 17.30-18.30) – Dyskusja ogólna z pytaniami</a:t>
            </a:r>
          </a:p>
          <a:p>
            <a:r>
              <a:rPr lang="pl-PL" dirty="0"/>
              <a:t>Zakończenie spotkania g. 18.30</a:t>
            </a:r>
          </a:p>
          <a:p>
            <a:r>
              <a:rPr lang="pl-PL" dirty="0"/>
              <a:t>Czas: ok. 1,5 h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Plan spotkania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00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4675" y="-1519"/>
            <a:ext cx="8515350" cy="85924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FC780B"/>
                </a:solidFill>
              </a:rPr>
              <a:t>Analiza wskaźnikowa – pozostałe sfery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1206"/>
              </p:ext>
            </p:extLst>
          </p:nvPr>
        </p:nvGraphicFramePr>
        <p:xfrm>
          <a:off x="552450" y="754080"/>
          <a:ext cx="7886700" cy="1328230"/>
        </p:xfrm>
        <a:graphic>
          <a:graphicData uri="http://schemas.openxmlformats.org/drawingml/2006/table">
            <a:tbl>
              <a:tblPr firstRow="1" firstCol="1" bandRow="1"/>
              <a:tblGrid>
                <a:gridCol w="376984">
                  <a:extLst>
                    <a:ext uri="{9D8B030D-6E8A-4147-A177-3AD203B41FA5}">
                      <a16:colId xmlns:a16="http://schemas.microsoft.com/office/drawing/2014/main" val="797661200"/>
                    </a:ext>
                  </a:extLst>
                </a:gridCol>
                <a:gridCol w="3937041">
                  <a:extLst>
                    <a:ext uri="{9D8B030D-6E8A-4147-A177-3AD203B41FA5}">
                      <a16:colId xmlns:a16="http://schemas.microsoft.com/office/drawing/2014/main" val="2597297607"/>
                    </a:ext>
                  </a:extLst>
                </a:gridCol>
                <a:gridCol w="3572675">
                  <a:extLst>
                    <a:ext uri="{9D8B030D-6E8A-4147-A177-3AD203B41FA5}">
                      <a16:colId xmlns:a16="http://schemas.microsoft.com/office/drawing/2014/main" val="37351907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cap="small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90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cap="small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wskaźnika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cap="small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Zjawisko art.9 UoR</a:t>
                      </a:r>
                      <a:endParaRPr lang="pl-PL" sz="90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954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cap="small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Sfera gospodarcza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359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Wpływy z tytułu podatku od nieruchomości z tyt. działalności gospodarczej na 01.01.2024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Niski stopień przedsiębiorczości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129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zarejestrowanych podmiotów w CEIDG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91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nowych zarejestrowań w CEIDG w latach 2021-2023 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Słaba kondycja lokalnych przedsiębiorstw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03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wyrejestrowań z CEIDG w latach 2021-2023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74128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cap="small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Sfera środowiskowa</a:t>
                      </a:r>
                      <a:endParaRPr lang="pl-PL" sz="1000" kern="1200" dirty="0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999751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791904"/>
              </p:ext>
            </p:extLst>
          </p:nvPr>
        </p:nvGraphicFramePr>
        <p:xfrm>
          <a:off x="552450" y="2082310"/>
          <a:ext cx="7886700" cy="1007364"/>
        </p:xfrm>
        <a:graphic>
          <a:graphicData uri="http://schemas.openxmlformats.org/drawingml/2006/table">
            <a:tbl>
              <a:tblPr firstRow="1" firstCol="1" bandRow="1"/>
              <a:tblGrid>
                <a:gridCol w="376984">
                  <a:extLst>
                    <a:ext uri="{9D8B030D-6E8A-4147-A177-3AD203B41FA5}">
                      <a16:colId xmlns:a16="http://schemas.microsoft.com/office/drawing/2014/main" val="1026100865"/>
                    </a:ext>
                  </a:extLst>
                </a:gridCol>
                <a:gridCol w="3920593">
                  <a:extLst>
                    <a:ext uri="{9D8B030D-6E8A-4147-A177-3AD203B41FA5}">
                      <a16:colId xmlns:a16="http://schemas.microsoft.com/office/drawing/2014/main" val="3768264564"/>
                    </a:ext>
                  </a:extLst>
                </a:gridCol>
                <a:gridCol w="3589123">
                  <a:extLst>
                    <a:ext uri="{9D8B030D-6E8A-4147-A177-3AD203B41FA5}">
                      <a16:colId xmlns:a16="http://schemas.microsoft.com/office/drawing/2014/main" val="17216131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mieszkańców narażona na ponadnormatywny hałas na 1000 osób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Przekroczenia standardów jakości środowiska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679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mieszkańców na terenach narażonych na wysokie temperatury na 1000 osób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396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 wyrobów zawierających azbest do unieszkodliwienia w kg na 1000 osób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Występowanie odpadów stwarzających zagrożenie dla ludzi  i środowiska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29336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cap="small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Sfera przestrzenno-funkcjonalna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791944"/>
                  </a:ext>
                </a:extLst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001352"/>
              </p:ext>
            </p:extLst>
          </p:nvPr>
        </p:nvGraphicFramePr>
        <p:xfrm>
          <a:off x="552450" y="3101096"/>
          <a:ext cx="7886700" cy="1866138"/>
        </p:xfrm>
        <a:graphic>
          <a:graphicData uri="http://schemas.openxmlformats.org/drawingml/2006/table">
            <a:tbl>
              <a:tblPr firstRow="1" firstCol="1" bandRow="1"/>
              <a:tblGrid>
                <a:gridCol w="376984">
                  <a:extLst>
                    <a:ext uri="{9D8B030D-6E8A-4147-A177-3AD203B41FA5}">
                      <a16:colId xmlns:a16="http://schemas.microsoft.com/office/drawing/2014/main" val="3883495710"/>
                    </a:ext>
                  </a:extLst>
                </a:gridCol>
                <a:gridCol w="3932950">
                  <a:extLst>
                    <a:ext uri="{9D8B030D-6E8A-4147-A177-3AD203B41FA5}">
                      <a16:colId xmlns:a16="http://schemas.microsoft.com/office/drawing/2014/main" val="2916243610"/>
                    </a:ext>
                  </a:extLst>
                </a:gridCol>
                <a:gridCol w="3576766">
                  <a:extLst>
                    <a:ext uri="{9D8B030D-6E8A-4147-A177-3AD203B41FA5}">
                      <a16:colId xmlns:a16="http://schemas.microsoft.com/office/drawing/2014/main" val="22687420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Niewystarczającego wyposażenia w infrastrukturę techniczną i społeczną lub jej złego stanu technicznego / Brak dostępu do podstawowych usług lub ich niskiej jakości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045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7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Długość ścieżek rowerowych w metrach na hektar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Niedostosowanie rozwiązań urbanistycznych do zmieniających się funkcji obszaru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487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C7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7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7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Przejścia dla pieszych dostosowane do potrzeb osób o szczególnych potrzebach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C7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Niedostosowanie infrastruktury do potrzeb osób ze szczególnymi potrzebami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300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78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przystanków komunikacji publicznej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Niski poziom obsługi komunikacyjnej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683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Powierzchnia ogólnodostępnych terenów zieleni urządzonej w m² na hektar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Niedobór lub niska jakość terenów publicznych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91899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cap="small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Sfera techniczna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395259"/>
                  </a:ext>
                </a:extLst>
              </a:tr>
            </a:tbl>
          </a:graphicData>
        </a:graphic>
      </p:graphicFrame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872553"/>
              </p:ext>
            </p:extLst>
          </p:nvPr>
        </p:nvGraphicFramePr>
        <p:xfrm>
          <a:off x="552450" y="4957955"/>
          <a:ext cx="7886700" cy="1028954"/>
        </p:xfrm>
        <a:graphic>
          <a:graphicData uri="http://schemas.openxmlformats.org/drawingml/2006/table">
            <a:tbl>
              <a:tblPr firstRow="1" firstCol="1" bandRow="1"/>
              <a:tblGrid>
                <a:gridCol w="377059">
                  <a:extLst>
                    <a:ext uri="{9D8B030D-6E8A-4147-A177-3AD203B41FA5}">
                      <a16:colId xmlns:a16="http://schemas.microsoft.com/office/drawing/2014/main" val="384609618"/>
                    </a:ext>
                  </a:extLst>
                </a:gridCol>
                <a:gridCol w="3932875">
                  <a:extLst>
                    <a:ext uri="{9D8B030D-6E8A-4147-A177-3AD203B41FA5}">
                      <a16:colId xmlns:a16="http://schemas.microsoft.com/office/drawing/2014/main" val="3220560350"/>
                    </a:ext>
                  </a:extLst>
                </a:gridCol>
                <a:gridCol w="3576766">
                  <a:extLst>
                    <a:ext uri="{9D8B030D-6E8A-4147-A177-3AD203B41FA5}">
                      <a16:colId xmlns:a16="http://schemas.microsoft.com/office/drawing/2014/main" val="41271644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budynków komunalnych w złym stanie technicznym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Degradacja stanu technicznego obiektów budowlanych, w tym o przeznaczeniu mieszkaniowym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563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budynków mieszkalnych wybudowanych przed 1970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884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mieszkań komunalnych niewyposażonych w łazienkę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Niefunkcjonowanie rozwiązań technicznych umożliwiających efektywne korzystanie z obiektów budowlanych, w szczególności w zakresie energooszczędności, ochrony środowiska i zapewniania dostępności osobom ze szczególnymi potrzebami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41576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pl-PL" sz="900" dirty="0">
                        <a:solidFill>
                          <a:srgbClr val="76717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obiektów zabytkowych na 1000 osób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39829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194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11" name="Obraz 10" descr="Obraz zawierający tekst, diagram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9C9D624-2957-7725-D338-2DA6FCA4E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58" y="50073"/>
            <a:ext cx="2973042" cy="3152368"/>
          </a:xfrm>
          <a:prstGeom prst="rect">
            <a:avLst/>
          </a:prstGeom>
        </p:spPr>
      </p:pic>
      <p:pic>
        <p:nvPicPr>
          <p:cNvPr id="13" name="Obraz 12" descr="Obraz zawierający tekst, diagram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304F787-B5D1-42BB-5456-2F0C7E44B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43" y="3076487"/>
            <a:ext cx="2973042" cy="3131133"/>
          </a:xfrm>
          <a:prstGeom prst="rect">
            <a:avLst/>
          </a:prstGeom>
        </p:spPr>
      </p:pic>
      <p:pic>
        <p:nvPicPr>
          <p:cNvPr id="15" name="Obraz 14" descr="Obraz zawierający tekst, diagram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CA72ACD-0BF8-45D9-CA2C-DB4A973F18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0" y="50073"/>
            <a:ext cx="3024982" cy="2909744"/>
          </a:xfrm>
          <a:prstGeom prst="rect">
            <a:avLst/>
          </a:prstGeom>
        </p:spPr>
      </p:pic>
      <p:pic>
        <p:nvPicPr>
          <p:cNvPr id="17" name="Obraz 16" descr="Obraz zawierający tekst, diagram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EB16FA6-AAB0-C8A7-48D0-FE97500AB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0" y="3076487"/>
            <a:ext cx="3089450" cy="313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69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8407400" cy="85924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C780B"/>
                </a:solidFill>
              </a:rPr>
              <a:t>Kryteria delimitacji obszaru zdegradowanego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sp>
        <p:nvSpPr>
          <p:cNvPr id="6" name="Symbol zastępczy zawartości 1"/>
          <p:cNvSpPr txBox="1">
            <a:spLocks/>
          </p:cNvSpPr>
          <p:nvPr/>
        </p:nvSpPr>
        <p:spPr>
          <a:xfrm>
            <a:off x="358140" y="1626130"/>
            <a:ext cx="86779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400" dirty="0"/>
          </a:p>
          <a:p>
            <a:r>
              <a:rPr lang="pl-PL" sz="2400" dirty="0"/>
              <a:t>Co najmniej 7 negatywnych zjawisk w sferze społecznej</a:t>
            </a:r>
          </a:p>
          <a:p>
            <a:pPr marL="0" indent="0">
              <a:buNone/>
            </a:pPr>
            <a:endParaRPr lang="pl-PL" sz="2400" dirty="0"/>
          </a:p>
          <a:p>
            <a:r>
              <a:rPr lang="pl-PL" sz="2400" dirty="0"/>
              <a:t>Co najmniej 8 negatywnych zjawisk w pozostałych sferach</a:t>
            </a:r>
          </a:p>
        </p:txBody>
      </p:sp>
      <p:pic>
        <p:nvPicPr>
          <p:cNvPr id="7" name="Obraz 6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0F71C449-221B-DE41-18F3-0919F799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3989078"/>
            <a:ext cx="5760720" cy="14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7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8650" y="160453"/>
            <a:ext cx="7886700" cy="859240"/>
          </a:xfrm>
        </p:spPr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Obszar zdegradowany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9" name="Obraz 8" descr="Obraz zawierający mapa, tekst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E2FA22E-FA2E-4C95-94EC-55D94B5EE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51" y="868192"/>
            <a:ext cx="6479151" cy="512161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53510" y="20227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+mj-lt"/>
              </a:rPr>
              <a:t>10,78% powierzchni miasta</a:t>
            </a:r>
            <a:r>
              <a:rPr lang="pl-PL" dirty="0">
                <a:solidFill>
                  <a:srgbClr val="000000"/>
                </a:solidFill>
                <a:latin typeface="+mj-lt"/>
              </a:rPr>
              <a:t> </a:t>
            </a:r>
            <a:br>
              <a:rPr lang="pl-PL" dirty="0">
                <a:solidFill>
                  <a:srgbClr val="000000"/>
                </a:solidFill>
                <a:latin typeface="+mj-lt"/>
              </a:rPr>
            </a:br>
            <a:r>
              <a:rPr lang="pl-PL" b="1" dirty="0">
                <a:solidFill>
                  <a:schemeClr val="accent2"/>
                </a:solidFill>
                <a:latin typeface="+mj-lt"/>
              </a:rPr>
              <a:t>30,62% mieszkańców</a:t>
            </a:r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3718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8515350" cy="85924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C780B"/>
                </a:solidFill>
              </a:rPr>
              <a:t>Kryteria delimitacji obszaru rewitalizacji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sp>
        <p:nvSpPr>
          <p:cNvPr id="6" name="Symbol zastępczy zawartości 1"/>
          <p:cNvSpPr txBox="1">
            <a:spLocks/>
          </p:cNvSpPr>
          <p:nvPr/>
        </p:nvSpPr>
        <p:spPr>
          <a:xfrm>
            <a:off x="628650" y="1540324"/>
            <a:ext cx="82283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400" dirty="0"/>
          </a:p>
          <a:p>
            <a:r>
              <a:rPr lang="pl-PL" sz="2400" dirty="0"/>
              <a:t>Szczególna koncentracja zjawisk kryzysowych</a:t>
            </a:r>
          </a:p>
          <a:p>
            <a:endParaRPr lang="pl-PL" sz="2400" dirty="0"/>
          </a:p>
          <a:p>
            <a:r>
              <a:rPr lang="pl-PL" sz="2400" dirty="0"/>
              <a:t>Istotność dla polityki rozwoju lokalnego</a:t>
            </a:r>
          </a:p>
          <a:p>
            <a:pPr lvl="1"/>
            <a:r>
              <a:rPr lang="pl-PL" sz="2000" dirty="0"/>
              <a:t>Strategia Rozwoju Gminy Miasta Reda do 2030 roku</a:t>
            </a:r>
          </a:p>
          <a:p>
            <a:pPr lvl="1"/>
            <a:r>
              <a:rPr lang="pl-PL" sz="2000" dirty="0"/>
              <a:t>Studium uwarunkowań i kierunków zagospodarowania terenu</a:t>
            </a:r>
          </a:p>
          <a:p>
            <a:pPr lvl="1"/>
            <a:r>
              <a:rPr lang="pl-PL" sz="2000" dirty="0"/>
              <a:t>Obecne funkcje obszaru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304935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8650" y="138544"/>
            <a:ext cx="7886700" cy="859240"/>
          </a:xfrm>
        </p:spPr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Obszar rewitalizacji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9" name="Obraz 8" descr="Obraz zawierający mapa, tekst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98DA42D-B856-7487-4634-827040408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56" y="936000"/>
            <a:ext cx="6531788" cy="516322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46848" y="20518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+mj-lt"/>
              </a:rPr>
              <a:t>2,99% powierzchni miasta</a:t>
            </a:r>
            <a:br>
              <a:rPr lang="pl-PL" dirty="0">
                <a:solidFill>
                  <a:srgbClr val="000000"/>
                </a:solidFill>
                <a:latin typeface="+mj-lt"/>
              </a:rPr>
            </a:br>
            <a:r>
              <a:rPr lang="pl-PL" b="1" dirty="0">
                <a:solidFill>
                  <a:schemeClr val="accent2"/>
                </a:solidFill>
                <a:latin typeface="+mj-lt"/>
              </a:rPr>
              <a:t>20,55% mieszkańców</a:t>
            </a:r>
            <a:endParaRPr lang="pl-P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8047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90729" y="5801107"/>
            <a:ext cx="5780131" cy="945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pl-PL" dirty="0">
                <a:solidFill>
                  <a:srgbClr val="FC780B"/>
                </a:solidFill>
                <a:latin typeface="+mn-lt"/>
                <a:ea typeface="ＤＦ明朝体W5" panose="02010609010101010101" pitchFamily="49" charset="-128"/>
              </a:rPr>
              <a:t>Dziękujemy za uwagę</a:t>
            </a:r>
          </a:p>
          <a:p>
            <a:pPr>
              <a:lnSpc>
                <a:spcPct val="80000"/>
              </a:lnSpc>
            </a:pPr>
            <a:endParaRPr lang="pl-PL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endParaRPr lang="pl-PL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722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04759" y="4801175"/>
            <a:ext cx="4677981" cy="2950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r>
              <a:rPr lang="pl-PL" sz="4000" dirty="0">
                <a:solidFill>
                  <a:srgbClr val="FC780B"/>
                </a:solidFill>
                <a:latin typeface="+mn-lt"/>
                <a:ea typeface="ＤＦ明朝体W5" panose="02010609010101010101" pitchFamily="49" charset="-128"/>
              </a:rPr>
              <a:t>Część III - Dyskusja</a:t>
            </a: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endParaRPr lang="pl-PL" sz="4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96214" y="1368346"/>
            <a:ext cx="4677981" cy="262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4000" dirty="0">
                <a:solidFill>
                  <a:schemeClr val="bg1"/>
                </a:solidFill>
                <a:latin typeface="+mn-lt"/>
                <a:ea typeface="ＤＦ明朝体W5" panose="02010609010101010101" pitchFamily="49" charset="-128"/>
              </a:rPr>
              <a:t>Zapraszamy do zadawania pytań</a:t>
            </a: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0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02825" y="723900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318878" y="138801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3264761" y="3406591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909285" y="3956758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282125" y="3229831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4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431370" y="189078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605650" y="1358031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-143057" y="1466139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-397057" y="4753257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1094261" y="3686320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3998100" y="4930676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20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20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72312" y="4360451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3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36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8" name="Tytuł 1"/>
          <p:cNvSpPr txBox="1">
            <a:spLocks/>
          </p:cNvSpPr>
          <p:nvPr/>
        </p:nvSpPr>
        <p:spPr>
          <a:xfrm>
            <a:off x="2027443" y="3254590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3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36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19" name="Tytuł 1"/>
          <p:cNvSpPr txBox="1">
            <a:spLocks/>
          </p:cNvSpPr>
          <p:nvPr/>
        </p:nvSpPr>
        <p:spPr>
          <a:xfrm>
            <a:off x="657676" y="-299604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3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36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2928356" y="1049775"/>
            <a:ext cx="1659110" cy="2197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r>
              <a:rPr lang="pl-PL" sz="3600" b="1" dirty="0">
                <a:solidFill>
                  <a:schemeClr val="bg1"/>
                </a:solidFill>
                <a:latin typeface="Arial Black" panose="020B0A04020102020204" pitchFamily="34" charset="0"/>
                <a:ea typeface="ＤＦ明朝体W5" panose="02010609010101010101" pitchFamily="49" charset="-128"/>
              </a:rPr>
              <a:t>?</a:t>
            </a: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  <a:p>
            <a:pPr algn="ctr"/>
            <a:endParaRPr lang="pl-PL" sz="3600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endParaRPr lang="pl-PL" sz="3600" dirty="0">
              <a:solidFill>
                <a:schemeClr val="bg1"/>
              </a:solidFill>
              <a:latin typeface="+mn-lt"/>
              <a:ea typeface="ＤＦ明朝体W5" panose="02010609010101010101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587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AEB16-7C7F-0FA7-EEC1-B54210017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3EC2DFE1-09A7-B2DA-89A2-C16657FE8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5978"/>
            <a:ext cx="7681269" cy="4351338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cs typeface="Times New Roman" panose="02020603050405020304" pitchFamily="18" charset="0"/>
              </a:rPr>
              <a:t>Chęć wypowiedzi zgłasza się przez podniesienie ręki – nie przerywa się wypowiedzi innych osób.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cs typeface="Times New Roman" panose="02020603050405020304" pitchFamily="18" charset="0"/>
              </a:rPr>
              <a:t>Głosu udziela osoba moderująca dyskusję w kolejności, w jakiej zgłaszały się osoby chętne do wypowiedzi.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cs typeface="Times New Roman" panose="02020603050405020304" pitchFamily="18" charset="0"/>
              </a:rPr>
              <a:t>Wypowiedź nie może przekroczyć 2 min., jeśli będzie trwać dłużej moderator ma prawo odebrać głos osobie mówiącej.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cs typeface="Times New Roman" panose="02020603050405020304" pitchFamily="18" charset="0"/>
              </a:rPr>
              <a:t>Po zadaniu pytania/wyrażeniu opinii odpowiedzi udzielają przedstawiciele </a:t>
            </a:r>
            <a:r>
              <a:rPr lang="pl-PL" sz="2400" dirty="0" err="1">
                <a:cs typeface="Times New Roman" panose="02020603050405020304" pitchFamily="18" charset="0"/>
              </a:rPr>
              <a:t>IRMiR</a:t>
            </a:r>
            <a:r>
              <a:rPr lang="pl-PL" sz="2400" dirty="0">
                <a:cs typeface="Times New Roman" panose="02020603050405020304" pitchFamily="18" charset="0"/>
              </a:rPr>
              <a:t> i/lub UM.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cs typeface="Times New Roman" panose="02020603050405020304" pitchFamily="18" charset="0"/>
              </a:rPr>
              <a:t>W przypadku dużej liczby osób chętnych do udziału w dyskusji jedna osoba może zabrać głos tylko jeden raz.</a:t>
            </a:r>
          </a:p>
          <a:p>
            <a:endParaRPr lang="pl-PL" sz="2000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BEFFBBF-C3C3-16A3-9744-1110235F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44"/>
            <a:ext cx="7886700" cy="859240"/>
          </a:xfrm>
        </p:spPr>
        <p:txBody>
          <a:bodyPr/>
          <a:lstStyle/>
          <a:p>
            <a:r>
              <a:rPr lang="pl-PL" dirty="0">
                <a:solidFill>
                  <a:srgbClr val="FC780B"/>
                </a:solidFill>
              </a:rPr>
              <a:t>Zasady dyskusji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6A42476-D189-0914-37CF-8E4AB4461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A4842C8-3E9A-5C4E-C03D-5585AD73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82390" y="4592275"/>
            <a:ext cx="5494510" cy="2950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r>
              <a:rPr lang="pl-PL" sz="4000" dirty="0">
                <a:solidFill>
                  <a:srgbClr val="FC780B"/>
                </a:solidFill>
                <a:latin typeface="+mn-lt"/>
                <a:ea typeface="ＤＦ明朝体W5" panose="02010609010101010101" pitchFamily="49" charset="-128"/>
              </a:rPr>
              <a:t>Część I - wprowadzenie</a:t>
            </a: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  <a:p>
            <a:endParaRPr lang="pl-PL" sz="4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pl-PL" sz="4000" dirty="0">
              <a:solidFill>
                <a:srgbClr val="FC780B"/>
              </a:solidFill>
              <a:latin typeface="+mn-lt"/>
              <a:ea typeface="ＤＦ明朝体W5" panose="02010609010101010101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56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381FD8C5-6CBD-EF53-87D8-ACF23C76E6F6}"/>
              </a:ext>
            </a:extLst>
          </p:cNvPr>
          <p:cNvSpPr txBox="1">
            <a:spLocks/>
          </p:cNvSpPr>
          <p:nvPr/>
        </p:nvSpPr>
        <p:spPr>
          <a:xfrm>
            <a:off x="520700" y="364179"/>
            <a:ext cx="8407400" cy="1409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FC780B"/>
                </a:solidFill>
              </a:rPr>
              <a:t>Rewitalizacja - podstawy</a:t>
            </a:r>
            <a:br>
              <a:rPr lang="pl-PL" dirty="0">
                <a:solidFill>
                  <a:srgbClr val="FC780B"/>
                </a:solidFill>
              </a:rPr>
            </a:br>
            <a:endParaRPr lang="pl-PL" dirty="0">
              <a:solidFill>
                <a:srgbClr val="FC780B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CAFE25-AF15-8B33-4A60-33251D3F682C}"/>
              </a:ext>
            </a:extLst>
          </p:cNvPr>
          <p:cNvSpPr/>
          <p:nvPr/>
        </p:nvSpPr>
        <p:spPr>
          <a:xfrm>
            <a:off x="209200" y="1431925"/>
            <a:ext cx="8205751" cy="374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kern="0" dirty="0">
                <a:ln w="0"/>
              </a:rPr>
              <a:t>„Rewitalizacja stanowi </a:t>
            </a:r>
            <a:r>
              <a:rPr lang="pl-PL" sz="1600" kern="0" dirty="0">
                <a:ln w="0"/>
                <a:solidFill>
                  <a:srgbClr val="FD9641"/>
                </a:solidFill>
              </a:rPr>
              <a:t>proces </a:t>
            </a:r>
            <a:r>
              <a:rPr lang="pl-PL" sz="1600" kern="0" dirty="0">
                <a:ln w="0"/>
              </a:rPr>
              <a:t>wyprowadzania ze stanu kryzysowego </a:t>
            </a:r>
            <a:r>
              <a:rPr lang="pl-PL" sz="1600" kern="0" dirty="0">
                <a:ln w="0"/>
                <a:solidFill>
                  <a:srgbClr val="FD9641"/>
                </a:solidFill>
              </a:rPr>
              <a:t>obszarów zdegradowanych</a:t>
            </a:r>
            <a:r>
              <a:rPr lang="pl-PL" sz="1600" kern="0" dirty="0">
                <a:ln w="0"/>
              </a:rPr>
              <a:t>, prowadzony w sposób kompleksowy, poprzez </a:t>
            </a:r>
            <a:r>
              <a:rPr lang="pl-PL" sz="1600" kern="0" dirty="0">
                <a:ln w="0"/>
                <a:solidFill>
                  <a:srgbClr val="FD9641"/>
                </a:solidFill>
              </a:rPr>
              <a:t>zintegrowane działania na rzecz lokalnej społeczności, przestrzeni i gospodarki,</a:t>
            </a:r>
            <a:r>
              <a:rPr lang="pl-PL" sz="1600" kern="0" dirty="0">
                <a:ln w="0"/>
              </a:rPr>
              <a:t> skoncentrowane terytorialnie, </a:t>
            </a:r>
            <a:r>
              <a:rPr lang="pl-PL" sz="1600" kern="0" dirty="0">
                <a:ln w="0"/>
                <a:solidFill>
                  <a:srgbClr val="FD9641"/>
                </a:solidFill>
              </a:rPr>
              <a:t>prowadzone przez interesariuszy rewitalizacji </a:t>
            </a:r>
            <a:r>
              <a:rPr lang="pl-PL" sz="1600" kern="0" dirty="0">
                <a:ln w="0"/>
              </a:rPr>
              <a:t>na podstawie </a:t>
            </a:r>
            <a:r>
              <a:rPr lang="pl-PL" sz="1600" kern="0" dirty="0">
                <a:ln w="0"/>
                <a:solidFill>
                  <a:srgbClr val="FD9641"/>
                </a:solidFill>
              </a:rPr>
              <a:t>gminnego programu rewitalizacji</a:t>
            </a:r>
            <a:r>
              <a:rPr lang="pl-PL" sz="1600" kern="0" dirty="0">
                <a:ln w="0"/>
              </a:rPr>
              <a:t>.”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Podstawowym sposobem prowadzenia rewitalizacji jest uchwalenie </a:t>
            </a:r>
            <a:r>
              <a:rPr lang="pl-PL" sz="1600" b="1" dirty="0">
                <a:solidFill>
                  <a:schemeClr val="accent2"/>
                </a:solidFill>
              </a:rPr>
              <a:t>gminnego programu rewitalizacji</a:t>
            </a:r>
            <a:r>
              <a:rPr lang="pl-PL" sz="1600" dirty="0"/>
              <a:t>, a następnie – realizowanie go.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Ta polityka rozwojowa ma </a:t>
            </a:r>
            <a:r>
              <a:rPr lang="pl-PL" sz="1600" b="1" dirty="0">
                <a:solidFill>
                  <a:schemeClr val="accent2"/>
                </a:solidFill>
              </a:rPr>
              <a:t>charakter fakultatywny – gmina może, ale nie musi jej prowadzić.</a:t>
            </a:r>
            <a:r>
              <a:rPr lang="pl-PL" sz="1600" dirty="0"/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Od 1 stycznia 2024 r. jedyną podstawą realizacji przedsięwzięć rewitalizacyjnych w gminach jest </a:t>
            </a:r>
            <a:r>
              <a:rPr lang="pl-PL" sz="1600" b="1" dirty="0">
                <a:solidFill>
                  <a:schemeClr val="accent2"/>
                </a:solidFill>
              </a:rPr>
              <a:t>gminny program rewitalizacji </a:t>
            </a:r>
            <a:r>
              <a:rPr lang="pl-PL" sz="1600" dirty="0"/>
              <a:t>przyjęty uchwałą gminy zgodnie z wymogami wskazanymi w ustawie o rewitalizacji.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F6F9147-C216-C93D-61CA-E253AEFCDB59}"/>
              </a:ext>
            </a:extLst>
          </p:cNvPr>
          <p:cNvSpPr/>
          <p:nvPr/>
        </p:nvSpPr>
        <p:spPr>
          <a:xfrm>
            <a:off x="218440" y="1488989"/>
            <a:ext cx="8296910" cy="1495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5E11BBF-6114-46F0-EEB0-5EB9E24B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318727"/>
            <a:ext cx="473876" cy="54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95CDE55-BCFF-8272-76F6-F8EFAC4F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3521" cy="6107953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E94AE275-2641-4F5B-ABFD-AC02B8375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143" y="210717"/>
            <a:ext cx="7886700" cy="501112"/>
          </a:xfrm>
          <a:noFill/>
          <a:ln>
            <a:noFill/>
          </a:ln>
        </p:spPr>
        <p:txBody>
          <a:bodyPr vert="horz" wrap="square" lIns="68577" tIns="34289" rIns="68577" bIns="34289" rtlCol="0" anchor="t" anchorCtr="0" compatLnSpc="1">
            <a:normAutofit fontScale="90000"/>
          </a:bodyPr>
          <a:lstStyle/>
          <a:p>
            <a:r>
              <a:rPr lang="pl-PL" noProof="0" dirty="0">
                <a:solidFill>
                  <a:srgbClr val="FF6600"/>
                </a:solidFill>
              </a:rPr>
              <a:t>Czym jest obszar zdegradowany? </a:t>
            </a:r>
            <a:br>
              <a:rPr lang="pl-PL" dirty="0">
                <a:solidFill>
                  <a:schemeClr val="accent1"/>
                </a:solidFill>
              </a:rPr>
            </a:br>
            <a:br>
              <a:rPr lang="pl-PL" dirty="0">
                <a:solidFill>
                  <a:schemeClr val="accent1"/>
                </a:solidFill>
              </a:rPr>
            </a:br>
            <a:endParaRPr lang="pl-PL" sz="1650" dirty="0">
              <a:solidFill>
                <a:schemeClr val="accent1"/>
              </a:solidFill>
            </a:endParaRPr>
          </a:p>
          <a:p>
            <a:endParaRPr lang="pl-PL" dirty="0">
              <a:solidFill>
                <a:schemeClr val="accent1"/>
              </a:solidFill>
            </a:endParaRPr>
          </a:p>
          <a:p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94709" y="4945068"/>
            <a:ext cx="1597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75" i="1" dirty="0"/>
              <a:t>Źródło: Rewitalizacja warta zachodu. Praktyczny poradnik i dobre praktyki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54F051-E9AE-4ACD-965D-3F3D62EFE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310C67C-AA78-4C79-8549-7ECC84E6A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128" y="6318727"/>
            <a:ext cx="47387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E94AE275-2641-4F5B-ABFD-AC02B8375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143" y="210717"/>
            <a:ext cx="7886700" cy="501112"/>
          </a:xfrm>
          <a:noFill/>
          <a:ln>
            <a:noFill/>
          </a:ln>
        </p:spPr>
        <p:txBody>
          <a:bodyPr vert="horz" wrap="square" lIns="68577" tIns="34289" rIns="68577" bIns="34289" rtlCol="0" anchor="t" anchorCtr="0" compatLnSpc="1">
            <a:normAutofit fontScale="90000"/>
          </a:bodyPr>
          <a:lstStyle/>
          <a:p>
            <a:r>
              <a:rPr lang="pl-PL" noProof="0" dirty="0">
                <a:solidFill>
                  <a:srgbClr val="FF6600"/>
                </a:solidFill>
              </a:rPr>
              <a:t>Czym jest obszar </a:t>
            </a:r>
            <a:r>
              <a:rPr lang="pl-PL" dirty="0">
                <a:solidFill>
                  <a:srgbClr val="FF6600"/>
                </a:solidFill>
              </a:rPr>
              <a:t>rewitalizacji</a:t>
            </a:r>
            <a:r>
              <a:rPr lang="pl-PL" noProof="0" dirty="0">
                <a:solidFill>
                  <a:srgbClr val="FF6600"/>
                </a:solidFill>
              </a:rPr>
              <a:t>? </a:t>
            </a:r>
            <a:br>
              <a:rPr lang="pl-PL" dirty="0">
                <a:solidFill>
                  <a:schemeClr val="accent1"/>
                </a:solidFill>
              </a:rPr>
            </a:br>
            <a:br>
              <a:rPr lang="pl-PL" dirty="0">
                <a:solidFill>
                  <a:schemeClr val="accent1"/>
                </a:solidFill>
              </a:rPr>
            </a:br>
            <a:endParaRPr lang="pl-PL" sz="1650" dirty="0">
              <a:solidFill>
                <a:schemeClr val="accent1"/>
              </a:solidFill>
            </a:endParaRPr>
          </a:p>
          <a:p>
            <a:endParaRPr lang="pl-PL" dirty="0">
              <a:solidFill>
                <a:schemeClr val="accent1"/>
              </a:solidFill>
            </a:endParaRPr>
          </a:p>
          <a:p>
            <a:pPr lvl="0"/>
            <a:br>
              <a:rPr lang="pl-PL" dirty="0"/>
            </a:b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9E6F773-2F92-4B3C-A78A-8A90E275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48235" y="1157131"/>
            <a:ext cx="8157882" cy="63094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sz="2000" dirty="0"/>
              <a:t>    </a:t>
            </a:r>
            <a:r>
              <a:rPr lang="pl-PL" sz="2000" dirty="0">
                <a:solidFill>
                  <a:schemeClr val="accent2"/>
                </a:solidFill>
              </a:rPr>
              <a:t>Obszar, dla którego będzie sporządzany Gminny Program Rewitalizacji.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l-PL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sz="2000" dirty="0"/>
              <a:t>	Może stanowić </a:t>
            </a:r>
            <a:r>
              <a:rPr lang="pl-PL" sz="2000" dirty="0">
                <a:solidFill>
                  <a:schemeClr val="accent2"/>
                </a:solidFill>
              </a:rPr>
              <a:t>całość lub część obszaru zdegradowanego </a:t>
            </a:r>
            <a:r>
              <a:rPr lang="pl-PL" sz="2000" dirty="0"/>
              <a:t>– zależne od 	kryterium formalnego (&lt;30% mieszkańców gminy, &lt;20% powierzchni 	gminy.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l-PL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sz="2000" dirty="0"/>
              <a:t>   Cechuje się </a:t>
            </a:r>
            <a:r>
              <a:rPr lang="pl-PL" sz="2000" dirty="0">
                <a:solidFill>
                  <a:schemeClr val="accent2"/>
                </a:solidFill>
              </a:rPr>
              <a:t>szczególną koncentracją negatywnych zjawisk</a:t>
            </a:r>
            <a:r>
              <a:rPr lang="pl-PL" sz="20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l-PL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sz="2000" dirty="0"/>
              <a:t>   Z uwagi na </a:t>
            </a:r>
            <a:r>
              <a:rPr lang="pl-PL" sz="2000" dirty="0">
                <a:solidFill>
                  <a:schemeClr val="accent2"/>
                </a:solidFill>
              </a:rPr>
              <a:t>istotne znaczenie dla rozwoju lokalnego</a:t>
            </a:r>
            <a:r>
              <a:rPr lang="pl-PL" sz="2000" dirty="0"/>
              <a:t>, gmina chce 	prowadzić na nim rewitalizację.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l-PL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sz="2000" dirty="0"/>
              <a:t>   </a:t>
            </a:r>
            <a:r>
              <a:rPr lang="pl-PL" sz="2000" dirty="0">
                <a:solidFill>
                  <a:schemeClr val="accent2"/>
                </a:solidFill>
              </a:rPr>
              <a:t>Może być podzielony na podobszary</a:t>
            </a:r>
            <a:r>
              <a:rPr lang="pl-PL" sz="2000" dirty="0"/>
              <a:t>, w tym nieposiadające wspólnych 	granic.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lvl="2" algn="just"/>
            <a:endParaRPr lang="pl-PL" sz="1600" dirty="0"/>
          </a:p>
          <a:p>
            <a:pPr lvl="2" algn="just"/>
            <a:endParaRPr lang="pl-PL" sz="1600" dirty="0"/>
          </a:p>
          <a:p>
            <a:pPr lvl="2" algn="just"/>
            <a:endParaRPr lang="pl-PL" sz="1600" dirty="0"/>
          </a:p>
          <a:p>
            <a:pPr lvl="2" algn="just"/>
            <a:endParaRPr lang="pl-PL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algn="just"/>
            <a:endParaRPr lang="pl-PL" sz="1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0C5FAD-9EC3-4152-B622-415CE6290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03AE4D2-9DD6-47E8-BC49-04549C096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28" y="6318727"/>
            <a:ext cx="47387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E94AE275-2641-4F5B-ABFD-AC02B8375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215" y="216693"/>
            <a:ext cx="8540610" cy="1091069"/>
          </a:xfrm>
          <a:noFill/>
          <a:ln>
            <a:noFill/>
          </a:ln>
        </p:spPr>
        <p:txBody>
          <a:bodyPr vert="horz" wrap="square" lIns="68577" tIns="34289" rIns="68577" bIns="34289" rtlCol="0" anchor="t" anchorCtr="0" compatLnSpc="1">
            <a:normAutofit fontScale="90000"/>
          </a:bodyPr>
          <a:lstStyle/>
          <a:p>
            <a:r>
              <a:rPr lang="pl-PL" noProof="0" dirty="0">
                <a:solidFill>
                  <a:srgbClr val="FF6600"/>
                </a:solidFill>
              </a:rPr>
              <a:t>Podstawy prawne procesu rewitalizacji</a:t>
            </a:r>
            <a:br>
              <a:rPr lang="pl-PL" dirty="0">
                <a:solidFill>
                  <a:schemeClr val="accent1"/>
                </a:solidFill>
              </a:rPr>
            </a:br>
            <a:endParaRPr lang="pl-PL" sz="1650" dirty="0">
              <a:solidFill>
                <a:schemeClr val="accent1"/>
              </a:solidFill>
            </a:endParaRPr>
          </a:p>
          <a:p>
            <a:endParaRPr lang="pl-PL" dirty="0">
              <a:solidFill>
                <a:schemeClr val="accent1"/>
              </a:solidFill>
            </a:endParaRPr>
          </a:p>
          <a:p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85215" y="1153716"/>
            <a:ext cx="8337042" cy="1928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chemeClr val="dk1"/>
              </a:buClr>
              <a:buSzPts val="2000"/>
            </a:pPr>
            <a:r>
              <a:rPr lang="pl-PL" sz="1400" b="1" dirty="0">
                <a:solidFill>
                  <a:schemeClr val="accent2"/>
                </a:solidFill>
              </a:rPr>
              <a:t>Ustawa o rewitalizacji</a:t>
            </a:r>
            <a:r>
              <a:rPr lang="pl-PL" sz="1400" dirty="0"/>
              <a:t> z dnia 9 października 2015 r. (</a:t>
            </a:r>
            <a:r>
              <a:rPr lang="pl-PL" sz="1400" dirty="0" err="1"/>
              <a:t>t.j</a:t>
            </a:r>
            <a:r>
              <a:rPr lang="pl-PL" sz="1400" dirty="0"/>
              <a:t>. Dz. U. z 2021 r. poz. 485 z </a:t>
            </a:r>
            <a:r>
              <a:rPr lang="pl-PL" sz="1400" dirty="0" err="1"/>
              <a:t>późn</a:t>
            </a:r>
            <a:r>
              <a:rPr lang="pl-PL" sz="1400" dirty="0"/>
              <a:t>. zm.)</a:t>
            </a:r>
          </a:p>
          <a:p>
            <a:pPr algn="just">
              <a:lnSpc>
                <a:spcPct val="110000"/>
              </a:lnSpc>
              <a:buClr>
                <a:schemeClr val="dk1"/>
              </a:buClr>
              <a:buSzPts val="2000"/>
            </a:pPr>
            <a:endParaRPr lang="pl-PL" sz="1350" dirty="0"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buClr>
                <a:schemeClr val="dk1"/>
              </a:buClr>
              <a:buSzPts val="2000"/>
            </a:pPr>
            <a:r>
              <a:rPr lang="pl-PL" sz="1350" dirty="0">
                <a:ea typeface="Calibri"/>
                <a:cs typeface="Calibri"/>
              </a:rPr>
              <a:t>Art. 8. ust. 1</a:t>
            </a:r>
          </a:p>
          <a:p>
            <a:pPr marL="214313" indent="-214313" algn="just">
              <a:lnSpc>
                <a:spcPct val="11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1350" dirty="0">
                <a:ea typeface="Calibri"/>
                <a:cs typeface="Calibri"/>
              </a:rPr>
              <a:t>W przypadku </a:t>
            </a:r>
            <a:r>
              <a:rPr lang="pl-PL" sz="1350" dirty="0">
                <a:solidFill>
                  <a:schemeClr val="accent2"/>
                </a:solidFill>
                <a:ea typeface="Calibri"/>
                <a:cs typeface="Calibri"/>
              </a:rPr>
              <a:t>gdy gmina zamierza realizować zadania własne w zakresie rewitalizacji</a:t>
            </a:r>
            <a:r>
              <a:rPr lang="pl-PL" sz="1350" dirty="0">
                <a:ea typeface="Calibri"/>
                <a:cs typeface="Calibri"/>
              </a:rPr>
              <a:t>, </a:t>
            </a:r>
            <a:r>
              <a:rPr lang="pl-PL" sz="1350" dirty="0">
                <a:solidFill>
                  <a:schemeClr val="accent2"/>
                </a:solidFill>
                <a:ea typeface="Calibri"/>
                <a:cs typeface="Calibri"/>
              </a:rPr>
              <a:t>rada gminy wyznacza</a:t>
            </a:r>
            <a:r>
              <a:rPr lang="pl-PL" sz="1350" dirty="0">
                <a:ea typeface="Calibri"/>
                <a:cs typeface="Calibri"/>
              </a:rPr>
              <a:t>, </a:t>
            </a:r>
            <a:br>
              <a:rPr lang="pl-PL" sz="1350" dirty="0">
                <a:ea typeface="Calibri"/>
                <a:cs typeface="Calibri"/>
              </a:rPr>
            </a:br>
            <a:r>
              <a:rPr lang="pl-PL" sz="1350" dirty="0">
                <a:ea typeface="Calibri"/>
                <a:cs typeface="Calibri"/>
              </a:rPr>
              <a:t>w drodze uchwały, z własnej inicjatywy albo na wniosek wójta, burmistrza albo prezydenta miasta, </a:t>
            </a:r>
            <a:r>
              <a:rPr lang="pl-PL" sz="1350" dirty="0">
                <a:solidFill>
                  <a:schemeClr val="accent2"/>
                </a:solidFill>
                <a:ea typeface="Calibri"/>
                <a:cs typeface="Calibri"/>
              </a:rPr>
              <a:t>obszar zdegradowany i obszar rewitalizacji</a:t>
            </a:r>
            <a:r>
              <a:rPr lang="pl-PL" sz="1350" dirty="0">
                <a:ea typeface="Calibri"/>
                <a:cs typeface="Calibri"/>
              </a:rPr>
              <a:t>. </a:t>
            </a:r>
          </a:p>
          <a:p>
            <a:pPr marL="214313" indent="-214313" algn="just">
              <a:lnSpc>
                <a:spcPct val="11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1350" dirty="0"/>
              <a:t>Rada Gminy, podejmuje uchwały kolejno, zgodnie z przepisami ustawy o rewitalizacji:</a:t>
            </a:r>
          </a:p>
          <a:p>
            <a:pPr algn="just">
              <a:lnSpc>
                <a:spcPct val="110000"/>
              </a:lnSpc>
              <a:buClr>
                <a:schemeClr val="dk1"/>
              </a:buClr>
              <a:buSzPts val="2000"/>
            </a:pPr>
            <a:endParaRPr lang="pl-PL" sz="1350" dirty="0">
              <a:ea typeface="Calibri"/>
              <a:cs typeface="Calibr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85EDEAE-CF45-48FF-AA64-A7F2C7CA7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1281620"/>
              </p:ext>
            </p:extLst>
          </p:nvPr>
        </p:nvGraphicFramePr>
        <p:xfrm>
          <a:off x="262708" y="3157163"/>
          <a:ext cx="8427339" cy="2183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D08E20AD-2E03-468A-817D-0ED75D717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A540BD3-15B5-4588-9E37-D6297E664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128" y="6318727"/>
            <a:ext cx="47387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216766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20700" y="364179"/>
            <a:ext cx="8407400" cy="14097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C780B"/>
                </a:solidFill>
              </a:rPr>
              <a:t>Gminny Program Rewitalizacji (GPR) – przyczyny i etapy opracowania </a:t>
            </a:r>
            <a:br>
              <a:rPr lang="pl-PL" dirty="0">
                <a:solidFill>
                  <a:srgbClr val="FC780B"/>
                </a:solidFill>
              </a:rPr>
            </a:br>
            <a:endParaRPr lang="pl-PL" dirty="0">
              <a:solidFill>
                <a:srgbClr val="FC780B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04136589"/>
              </p:ext>
            </p:extLst>
          </p:nvPr>
        </p:nvGraphicFramePr>
        <p:xfrm>
          <a:off x="520700" y="1512240"/>
          <a:ext cx="8128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7339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395978"/>
            <a:ext cx="8407400" cy="435133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C780B"/>
                </a:solidFill>
              </a:rPr>
              <a:t>Przedmiot i cel konsultacji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28" y="6267927"/>
            <a:ext cx="473876" cy="5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6207620"/>
            <a:ext cx="784860" cy="639516"/>
          </a:xfrm>
          <a:prstGeom prst="rect">
            <a:avLst/>
          </a:prstGeom>
        </p:spPr>
      </p:pic>
      <p:sp>
        <p:nvSpPr>
          <p:cNvPr id="6" name="pole tekstowe 27"/>
          <p:cNvSpPr txBox="1"/>
          <p:nvPr/>
        </p:nvSpPr>
        <p:spPr>
          <a:xfrm>
            <a:off x="628650" y="1309489"/>
            <a:ext cx="78867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accent2"/>
                </a:solidFill>
              </a:rPr>
              <a:t>Przedmiot konsultacji: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accent2"/>
                </a:solidFill>
              </a:rPr>
              <a:t>Projekt uchwały </a:t>
            </a:r>
            <a:r>
              <a:rPr lang="pl-PL" sz="1600" dirty="0"/>
              <a:t>w sprawie wyznaczenia obszaru zdegradowanego i obszaru rewitalizacji Gminy Miasta Reda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accent2"/>
                </a:solidFill>
              </a:rPr>
              <a:t>Diagnoza </a:t>
            </a:r>
            <a:r>
              <a:rPr lang="pl-PL" sz="1600" dirty="0"/>
              <a:t>służąca wyznaczeniu obszaru zdegradowanego i obszaru rewitalizacji,</a:t>
            </a:r>
          </a:p>
          <a:p>
            <a:pPr marL="742950" lvl="1" indent="-285750">
              <a:buFontTx/>
              <a:buChar char="-"/>
            </a:pPr>
            <a:r>
              <a:rPr lang="pl-PL" sz="1600" dirty="0"/>
              <a:t>dostępne w BIP: https://bip.reda.pl/dokumenty/8898</a:t>
            </a:r>
          </a:p>
          <a:p>
            <a:pPr marL="742950" lvl="1" indent="-285750">
              <a:buFontTx/>
              <a:buChar char="-"/>
            </a:pPr>
            <a:r>
              <a:rPr lang="pl-PL" sz="1600" dirty="0"/>
              <a:t>na stronie internetowej Miasta Reda: https://miasto.reda.pl/2025/reda-rozmawia-o-rewitalizacji-przyjdz-na-spotkanie-do-biblioteki/</a:t>
            </a:r>
          </a:p>
          <a:p>
            <a:pPr marL="742950" lvl="1" indent="-285750">
              <a:buFontTx/>
              <a:buChar char="-"/>
            </a:pPr>
            <a:r>
              <a:rPr lang="pl-PL" sz="1600" dirty="0"/>
              <a:t>w punkcie obsługującym konsultacje społeczne: Biuro Obsługi Interesanta UM w Redzie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accent2"/>
                </a:solidFill>
              </a:rPr>
              <a:t>Cel konsultacji: </a:t>
            </a:r>
            <a:r>
              <a:rPr lang="pl-PL" sz="1600" dirty="0"/>
              <a:t>zebranie od interesariuszy rewitalizacji uwag, opinii i propozycji dotyczących zasad wyznaczenia i przebiegu granic obszaru zdegradowanego i obszaru rewitalizacji </a:t>
            </a:r>
            <a:br>
              <a:rPr lang="pl-PL" sz="1600" dirty="0"/>
            </a:br>
            <a:r>
              <a:rPr lang="pl-PL" sz="1600" dirty="0"/>
              <a:t>w Redzie.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accent2"/>
                </a:solidFill>
              </a:rPr>
              <a:t>Termin: </a:t>
            </a:r>
            <a:r>
              <a:rPr lang="pl-PL" sz="1600" dirty="0"/>
              <a:t>konsultacji/zbierania uwag:  </a:t>
            </a:r>
            <a:r>
              <a:rPr lang="pl-PL" sz="1600" b="1" dirty="0">
                <a:solidFill>
                  <a:schemeClr val="accent2"/>
                </a:solidFill>
              </a:rPr>
              <a:t>12 marca – 16 kwietnia 2025 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accent2"/>
                </a:solidFill>
              </a:rPr>
              <a:t>Formy konsultacji: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Spotkanie otwarte w dniu </a:t>
            </a:r>
            <a:r>
              <a:rPr lang="pl-PL" sz="1600" b="1" dirty="0">
                <a:solidFill>
                  <a:schemeClr val="accent2"/>
                </a:solidFill>
              </a:rPr>
              <a:t>3 kwietnia 2025 r., godz. 17:00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Zbieranie uwag ustnych do protokołu,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Zbieranie uwag w postaci elektronicznej lub papierowej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Badanie ankietowe dotyczące opinii mieszkańców na temat proponowanych granic obszaru rewitalizacji. </a:t>
            </a:r>
          </a:p>
        </p:txBody>
      </p:sp>
    </p:spTree>
    <p:extLst>
      <p:ext uri="{BB962C8B-B14F-4D97-AF65-F5344CB8AC3E}">
        <p14:creationId xmlns:p14="http://schemas.microsoft.com/office/powerpoint/2010/main" val="16478002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IPPiM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AAA8BC2052A548AD9755328CD89EA1" ma:contentTypeVersion="14" ma:contentTypeDescription="Utwórz nowy dokument." ma:contentTypeScope="" ma:versionID="c7d35a0579ae9452e4685840eeeaafd4">
  <xsd:schema xmlns:xsd="http://www.w3.org/2001/XMLSchema" xmlns:xs="http://www.w3.org/2001/XMLSchema" xmlns:p="http://schemas.microsoft.com/office/2006/metadata/properties" xmlns:ns3="06ebadc9-ed27-48c8-91dc-4ef3567204ab" xmlns:ns4="bc0cb5b6-5fc7-4124-aac0-c740507d3327" targetNamespace="http://schemas.microsoft.com/office/2006/metadata/properties" ma:root="true" ma:fieldsID="b4fd4c106799400f3ab927f8a6b5d32a" ns3:_="" ns4:_="">
    <xsd:import namespace="06ebadc9-ed27-48c8-91dc-4ef3567204ab"/>
    <xsd:import namespace="bc0cb5b6-5fc7-4124-aac0-c740507d332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LengthInSecond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badc9-ed27-48c8-91dc-4ef3567204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0cb5b6-5fc7-4124-aac0-c740507d3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EB05C4-AA84-4D43-ACA3-A9B754A5F1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ebadc9-ed27-48c8-91dc-4ef3567204ab"/>
    <ds:schemaRef ds:uri="bc0cb5b6-5fc7-4124-aac0-c740507d33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1D4DA1-50E0-4E41-9FF8-4DA34556F0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C69CBA-14B4-455C-81B4-D1C9402732E7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bc0cb5b6-5fc7-4124-aac0-c740507d3327"/>
    <ds:schemaRef ds:uri="http://purl.org/dc/elements/1.1/"/>
    <ds:schemaRef ds:uri="http://purl.org/dc/dcmitype/"/>
    <ds:schemaRef ds:uri="06ebadc9-ed27-48c8-91dc-4ef3567204a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2596</TotalTime>
  <Words>1834</Words>
  <Application>Microsoft Office PowerPoint</Application>
  <PresentationFormat>Pokaz na ekranie (4:3)</PresentationFormat>
  <Paragraphs>328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Courier New</vt:lpstr>
      <vt:lpstr>ＤＦ明朝体W5</vt:lpstr>
      <vt:lpstr>Times New Roman</vt:lpstr>
      <vt:lpstr>Wingdings</vt:lpstr>
      <vt:lpstr>Motyw pakietu Office</vt:lpstr>
      <vt:lpstr>Prezentacja programu PowerPoint</vt:lpstr>
      <vt:lpstr>Plan spotkania</vt:lpstr>
      <vt:lpstr>Prezentacja programu PowerPoint</vt:lpstr>
      <vt:lpstr>Prezentacja programu PowerPoint</vt:lpstr>
      <vt:lpstr>Czym jest obszar zdegradowany?     </vt:lpstr>
      <vt:lpstr>Czym jest obszar rewitalizacji?      </vt:lpstr>
      <vt:lpstr>Podstawy prawne procesu rewitalizacji   </vt:lpstr>
      <vt:lpstr>Gminny Program Rewitalizacji (GPR) – przyczyny i etapy opracowania  </vt:lpstr>
      <vt:lpstr>Przedmiot i cel konsultacji </vt:lpstr>
      <vt:lpstr>Formy konsultacji społecznych według ustawy o rewitalizacji </vt:lpstr>
      <vt:lpstr>Projekt uchwały</vt:lpstr>
      <vt:lpstr>Projekt uchwały – załącznik nr 1</vt:lpstr>
      <vt:lpstr>Projekt uchwały – załącznik nr 2</vt:lpstr>
      <vt:lpstr>Prezentacja programu PowerPoint</vt:lpstr>
      <vt:lpstr>Uwarunkowania prawne</vt:lpstr>
      <vt:lpstr>Metodyka</vt:lpstr>
      <vt:lpstr>Podział miasta na jednostki</vt:lpstr>
      <vt:lpstr>Analiza wskaźnikowa – sfera społeczna</vt:lpstr>
      <vt:lpstr>Prezentacja programu PowerPoint</vt:lpstr>
      <vt:lpstr>Analiza wskaźnikowa – pozostałe sfery</vt:lpstr>
      <vt:lpstr>Prezentacja programu PowerPoint</vt:lpstr>
      <vt:lpstr>Kryteria delimitacji obszaru zdegradowanego</vt:lpstr>
      <vt:lpstr>Obszar zdegradowany</vt:lpstr>
      <vt:lpstr>Kryteria delimitacji obszaru rewitalizacji</vt:lpstr>
      <vt:lpstr>Obszar rewitalizacji</vt:lpstr>
      <vt:lpstr>Prezentacja programu PowerPoint</vt:lpstr>
      <vt:lpstr>Prezentacja programu PowerPoint</vt:lpstr>
      <vt:lpstr>Zasady dyskusji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szablon_prezentacji</dc:title>
  <dc:creator>Piotr Salata</dc:creator>
  <cp:lastModifiedBy>UM Reda</cp:lastModifiedBy>
  <cp:revision>114</cp:revision>
  <dcterms:created xsi:type="dcterms:W3CDTF">2017-05-20T11:17:06Z</dcterms:created>
  <dcterms:modified xsi:type="dcterms:W3CDTF">2025-06-05T10:18:30Z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0x01010086AAA8BC2052A548AD9755328CD89EA1</vt:lpwstr>
  </property>
</Properties>
</file>