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9" r:id="rId8"/>
    <p:sldId id="266" r:id="rId9"/>
    <p:sldId id="268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l-PL"/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A2B372A-933B-4A1C-A83D-B07D57A381EC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Symbol zastępczy notatek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893583B-0C4F-45F9-9A84-A291667C1EF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095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4AE4175-5423-41D0-8523-A30D950C2994}" type="slidenum">
              <a:t>1</a:t>
            </a:fld>
            <a:endParaRPr lang="pl-PL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4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8"/>
          <p:cNvSpPr/>
          <p:nvPr/>
        </p:nvSpPr>
        <p:spPr>
          <a:xfrm>
            <a:off x="8991596" y="3044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7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15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11"/>
          <p:cNvSpPr/>
          <p:nvPr/>
        </p:nvSpPr>
        <p:spPr>
          <a:xfrm>
            <a:off x="146304" y="6391656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odtytuł 8"/>
          <p:cNvSpPr txBox="1">
            <a:spLocks noGrp="1"/>
          </p:cNvSpPr>
          <p:nvPr>
            <p:ph type="subTitle" idx="1"/>
          </p:nvPr>
        </p:nvSpPr>
        <p:spPr>
          <a:xfrm>
            <a:off x="1371600" y="2819396"/>
            <a:ext cx="6400800" cy="1752603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600" b="1" cap="all" spc="250">
                <a:solidFill>
                  <a:srgbClr val="646B86"/>
                </a:solidFill>
              </a:defRPr>
            </a:lvl1pPr>
          </a:lstStyle>
          <a:p>
            <a:pPr lvl="0"/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8" name="Symbol zastępczy daty 2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82DF89-2C9B-4469-8F3E-4FF4E33FFA80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9" name="Symbol zastępczy stopki 16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10" name="Łącznik prostoliniowy 6"/>
          <p:cNvSpPr/>
          <p:nvPr/>
        </p:nvSpPr>
        <p:spPr>
          <a:xfrm>
            <a:off x="155448" y="2420115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1430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1" name="Prostokąt 9"/>
          <p:cNvSpPr/>
          <p:nvPr/>
        </p:nvSpPr>
        <p:spPr>
          <a:xfrm>
            <a:off x="152403" y="152403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2" name="Elipsa 12"/>
          <p:cNvSpPr/>
          <p:nvPr/>
        </p:nvSpPr>
        <p:spPr>
          <a:xfrm>
            <a:off x="4267203" y="2115308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3" name="Elipsa 13"/>
          <p:cNvSpPr/>
          <p:nvPr/>
        </p:nvSpPr>
        <p:spPr>
          <a:xfrm>
            <a:off x="4361688" y="2209803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4" name="Symbol zastępczy numeru slajdu 28"/>
          <p:cNvSpPr txBox="1">
            <a:spLocks noGrp="1"/>
          </p:cNvSpPr>
          <p:nvPr>
            <p:ph type="sldNum" sz="quarter" idx="8"/>
          </p:nvPr>
        </p:nvSpPr>
        <p:spPr>
          <a:xfrm>
            <a:off x="4343400" y="2199452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237809B8-5303-4165-BACF-22EEAFF58695}" type="slidenum">
              <a:t>‹#›</a:t>
            </a:fld>
            <a:endParaRPr lang="pl-PL"/>
          </a:p>
        </p:txBody>
      </p:sp>
      <p:sp>
        <p:nvSpPr>
          <p:cNvPr id="15" name="Tytuł 7"/>
          <p:cNvSpPr txBox="1">
            <a:spLocks noGrp="1"/>
          </p:cNvSpPr>
          <p:nvPr>
            <p:ph type="ctrTitle"/>
          </p:nvPr>
        </p:nvSpPr>
        <p:spPr>
          <a:xfrm>
            <a:off x="685800" y="381003"/>
            <a:ext cx="7772400" cy="1752603"/>
          </a:xfrm>
        </p:spPr>
        <p:txBody>
          <a:bodyPr/>
          <a:lstStyle>
            <a:lvl1pPr>
              <a:defRPr sz="4200">
                <a:solidFill>
                  <a:srgbClr val="D16349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3258"/>
      </p:ext>
    </p:extLst>
  </p:cSld>
  <p:clrMapOvr>
    <a:masterClrMapping/>
  </p:clrMapOvr>
  <p:transition spd="slow" advTm="5000">
    <p:push dir="u"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500F39-9C64-4B30-ABEC-4131357B76EF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6DF472-F294-41FF-A668-374E909842D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0156553"/>
      </p:ext>
    </p:extLst>
  </p:cSld>
  <p:clrMapOvr>
    <a:masterClrMapping/>
  </p:clrMapOvr>
  <p:transition spd="slow" advTm="5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6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7010403" y="0"/>
            <a:ext cx="2133596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8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9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10"/>
          <p:cNvSpPr/>
          <p:nvPr/>
        </p:nvSpPr>
        <p:spPr>
          <a:xfrm>
            <a:off x="146304" y="6391656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11"/>
          <p:cNvSpPr/>
          <p:nvPr/>
        </p:nvSpPr>
        <p:spPr>
          <a:xfrm>
            <a:off x="152403" y="155448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8" name="Łącznik prostoliniowy 12"/>
          <p:cNvSpPr/>
          <p:nvPr/>
        </p:nvSpPr>
        <p:spPr>
          <a:xfrm rot="5400013">
            <a:off x="4021832" y="3278125"/>
            <a:ext cx="6245352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9" name="Elipsa 13"/>
          <p:cNvSpPr/>
          <p:nvPr/>
        </p:nvSpPr>
        <p:spPr>
          <a:xfrm>
            <a:off x="6839712" y="2925759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0" name="Elipsa 14"/>
          <p:cNvSpPr/>
          <p:nvPr/>
        </p:nvSpPr>
        <p:spPr>
          <a:xfrm>
            <a:off x="6934196" y="3020254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1" name="Symbol zastępczy numeru slajdu 5"/>
          <p:cNvSpPr txBox="1">
            <a:spLocks noGrp="1"/>
          </p:cNvSpPr>
          <p:nvPr>
            <p:ph type="sldNum" sz="quarter" idx="8"/>
          </p:nvPr>
        </p:nvSpPr>
        <p:spPr>
          <a:xfrm>
            <a:off x="6915908" y="3009903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0C56E5F4-508C-4D4D-BECC-7E70DEA7F3F4}" type="slidenum">
              <a:t>‹#›</a:t>
            </a:fld>
            <a:endParaRPr lang="pl-PL"/>
          </a:p>
        </p:txBody>
      </p:sp>
      <p:sp>
        <p:nvSpPr>
          <p:cNvPr id="12" name="Symbol zastępczy tytułu pionowego 2"/>
          <p:cNvSpPr txBox="1">
            <a:spLocks noGrp="1"/>
          </p:cNvSpPr>
          <p:nvPr>
            <p:ph type="body" orient="vert" idx="1"/>
          </p:nvPr>
        </p:nvSpPr>
        <p:spPr>
          <a:xfrm>
            <a:off x="304796" y="304796"/>
            <a:ext cx="6553203" cy="582136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3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05513-BE0E-45FD-B949-FDE60FF0C8EF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14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15" name="Tytuł pionowy 1"/>
          <p:cNvSpPr txBox="1">
            <a:spLocks noGrp="1"/>
          </p:cNvSpPr>
          <p:nvPr>
            <p:ph type="title" orient="vert"/>
          </p:nvPr>
        </p:nvSpPr>
        <p:spPr>
          <a:xfrm>
            <a:off x="7391396" y="304796"/>
            <a:ext cx="1447796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35861"/>
      </p:ext>
    </p:extLst>
  </p:cSld>
  <p:clrMapOvr>
    <a:masterClrMapping/>
  </p:clrMapOvr>
  <p:transition spd="slow" advTm="5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840014-D62F-405C-B96B-7CBB6667FC6E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4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5"/>
          <p:cNvSpPr txBox="1">
            <a:spLocks noGrp="1"/>
          </p:cNvSpPr>
          <p:nvPr>
            <p:ph type="sldNum" sz="quarter" idx="8"/>
          </p:nvPr>
        </p:nvSpPr>
        <p:spPr>
          <a:xfrm>
            <a:off x="4361688" y="1026368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5BC589B8-493D-4066-9B1A-0CD37DCF86BA}" type="slidenum">
              <a:t>‹#›</a:t>
            </a:fld>
            <a:endParaRPr lang="pl-PL"/>
          </a:p>
        </p:txBody>
      </p:sp>
      <p:sp>
        <p:nvSpPr>
          <p:cNvPr id="6" name="Symbol zastępczy zawartości 7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457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6723"/>
      </p:ext>
    </p:extLst>
  </p:cSld>
  <p:clrMapOvr>
    <a:masterClrMapping/>
  </p:clrMapOvr>
  <p:transition spd="slow" advTm="5000">
    <p:push dir="u"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6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4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5"/>
          <p:cNvSpPr/>
          <p:nvPr/>
        </p:nvSpPr>
        <p:spPr>
          <a:xfrm>
            <a:off x="0" y="0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17"/>
          <p:cNvSpPr/>
          <p:nvPr/>
        </p:nvSpPr>
        <p:spPr>
          <a:xfrm>
            <a:off x="8991596" y="19046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18"/>
          <p:cNvSpPr/>
          <p:nvPr/>
        </p:nvSpPr>
        <p:spPr>
          <a:xfrm>
            <a:off x="152403" y="2286000"/>
            <a:ext cx="8833104" cy="304796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11"/>
          <p:cNvSpPr/>
          <p:nvPr/>
        </p:nvSpPr>
        <p:spPr>
          <a:xfrm>
            <a:off x="155448" y="142353"/>
            <a:ext cx="8833104" cy="2139696"/>
          </a:xfrm>
          <a:prstGeom prst="rect">
            <a:avLst/>
          </a:prstGeom>
          <a:solidFill>
            <a:srgbClr val="D16349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8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1368427" y="2743200"/>
            <a:ext cx="6480169" cy="1673223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600" b="1" cap="all" spc="250">
                <a:solidFill>
                  <a:srgbClr val="646B86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Prostokąt 12"/>
          <p:cNvSpPr/>
          <p:nvPr/>
        </p:nvSpPr>
        <p:spPr>
          <a:xfrm>
            <a:off x="146304" y="6391656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0" name="Prostokąt 13"/>
          <p:cNvSpPr/>
          <p:nvPr/>
        </p:nvSpPr>
        <p:spPr>
          <a:xfrm>
            <a:off x="152403" y="152403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1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12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11A577-E139-45BD-9F6E-1ECE32B270F1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13" name="Łącznik prostoliniowy 7"/>
          <p:cNvSpPr/>
          <p:nvPr/>
        </p:nvSpPr>
        <p:spPr>
          <a:xfrm>
            <a:off x="152403" y="2438403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1430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4" name="Elipsa 9"/>
          <p:cNvSpPr/>
          <p:nvPr/>
        </p:nvSpPr>
        <p:spPr>
          <a:xfrm>
            <a:off x="4267203" y="2115308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5" name="Elipsa 10"/>
          <p:cNvSpPr/>
          <p:nvPr/>
        </p:nvSpPr>
        <p:spPr>
          <a:xfrm>
            <a:off x="4361688" y="2209803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6" name="Symbol zastępczy numeru slajdu 5"/>
          <p:cNvSpPr txBox="1">
            <a:spLocks noGrp="1"/>
          </p:cNvSpPr>
          <p:nvPr>
            <p:ph type="sldNum" sz="quarter" idx="8"/>
          </p:nvPr>
        </p:nvSpPr>
        <p:spPr>
          <a:xfrm>
            <a:off x="4343400" y="2199452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F97E4897-3C22-4C29-AD64-6DD0042DD571}" type="slidenum">
              <a:t>‹#›</a:t>
            </a:fld>
            <a:endParaRPr lang="pl-PL"/>
          </a:p>
        </p:txBody>
      </p:sp>
      <p:sp>
        <p:nvSpPr>
          <p:cNvPr id="17" name="Tytuł 1"/>
          <p:cNvSpPr txBox="1">
            <a:spLocks noGrp="1"/>
          </p:cNvSpPr>
          <p:nvPr>
            <p:ph type="title"/>
          </p:nvPr>
        </p:nvSpPr>
        <p:spPr>
          <a:xfrm>
            <a:off x="722311" y="533396"/>
            <a:ext cx="7772400" cy="1524003"/>
          </a:xfrm>
        </p:spPr>
        <p:txBody>
          <a:bodyPr/>
          <a:lstStyle>
            <a:lvl1pPr>
              <a:defRPr sz="4200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97480"/>
      </p:ext>
    </p:extLst>
  </p:cSld>
  <p:clrMapOvr>
    <a:masterClrMapping/>
  </p:clrMapOvr>
  <p:transition spd="slow" advTm="5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4"/>
          <p:cNvSpPr txBox="1">
            <a:spLocks noGrp="1"/>
          </p:cNvSpPr>
          <p:nvPr>
            <p:ph type="dt" sz="half" idx="7"/>
          </p:nvPr>
        </p:nvSpPr>
        <p:spPr>
          <a:xfrm>
            <a:off x="5791196" y="6409944"/>
            <a:ext cx="3044951" cy="365760"/>
          </a:xfrm>
        </p:spPr>
        <p:txBody>
          <a:bodyPr/>
          <a:lstStyle>
            <a:lvl1pPr>
              <a:defRPr/>
            </a:lvl1pPr>
          </a:lstStyle>
          <a:p>
            <a:pPr lvl="0"/>
            <a:fld id="{8D70A6F2-8D10-4049-A810-665F9E78CFAA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4" name="Symbol zastępczy stopki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6C2AB1-449E-4005-8035-61B0A4372CC0}" type="slidenum">
              <a:t>‹#›</a:t>
            </a:fld>
            <a:endParaRPr lang="pl-PL"/>
          </a:p>
        </p:txBody>
      </p:sp>
      <p:sp>
        <p:nvSpPr>
          <p:cNvPr id="6" name="Łącznik prostoliniowy 7"/>
          <p:cNvSpPr/>
          <p:nvPr/>
        </p:nvSpPr>
        <p:spPr>
          <a:xfrm flipV="1">
            <a:off x="4563075" y="1575648"/>
            <a:ext cx="8924" cy="481955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>
            <a:solidFill>
              <a:srgbClr val="646B86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Symbol zastępczy zawartości 9"/>
          <p:cNvSpPr txBox="1">
            <a:spLocks noGrp="1"/>
          </p:cNvSpPr>
          <p:nvPr>
            <p:ph idx="1"/>
          </p:nvPr>
        </p:nvSpPr>
        <p:spPr>
          <a:xfrm>
            <a:off x="301752" y="1371600"/>
            <a:ext cx="4038603" cy="4681727"/>
          </a:xfrm>
        </p:spPr>
        <p:txBody>
          <a:bodyPr/>
          <a:lstStyle>
            <a:lvl1pPr>
              <a:defRPr sz="25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8" name="Symbol zastępczy zawartości 11"/>
          <p:cNvSpPr txBox="1">
            <a:spLocks noGrp="1"/>
          </p:cNvSpPr>
          <p:nvPr>
            <p:ph idx="2"/>
          </p:nvPr>
        </p:nvSpPr>
        <p:spPr>
          <a:xfrm>
            <a:off x="4800600" y="1371600"/>
            <a:ext cx="4038603" cy="4681727"/>
          </a:xfrm>
        </p:spPr>
        <p:txBody>
          <a:bodyPr/>
          <a:lstStyle>
            <a:lvl1pPr>
              <a:defRPr sz="25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11103"/>
      </p:ext>
    </p:extLst>
  </p:cSld>
  <p:clrMapOvr>
    <a:masterClrMapping/>
  </p:clrMapOvr>
  <p:transition spd="slow" advTm="5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Łącznik prostoliniowy 9"/>
          <p:cNvSpPr/>
          <p:nvPr/>
        </p:nvSpPr>
        <p:spPr>
          <a:xfrm flipV="1">
            <a:off x="4572000" y="2200274"/>
            <a:ext cx="0" cy="418795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>
            <a:solidFill>
              <a:srgbClr val="646B86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9"/>
          <p:cNvSpPr/>
          <p:nvPr/>
        </p:nvSpPr>
        <p:spPr>
          <a:xfrm>
            <a:off x="0" y="0"/>
            <a:ext cx="9144000" cy="1447796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8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20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21"/>
          <p:cNvSpPr/>
          <p:nvPr/>
        </p:nvSpPr>
        <p:spPr>
          <a:xfrm>
            <a:off x="8991596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10"/>
          <p:cNvSpPr/>
          <p:nvPr/>
        </p:nvSpPr>
        <p:spPr>
          <a:xfrm>
            <a:off x="152403" y="1371600"/>
            <a:ext cx="8833104" cy="914400"/>
          </a:xfrm>
          <a:prstGeom prst="rect">
            <a:avLst/>
          </a:prstGeom>
          <a:solidFill>
            <a:srgbClr val="D1634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8" name="Prostokąt 12"/>
          <p:cNvSpPr/>
          <p:nvPr/>
        </p:nvSpPr>
        <p:spPr>
          <a:xfrm>
            <a:off x="145919" y="6391656"/>
            <a:ext cx="8833104" cy="310896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9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301752" y="1524003"/>
            <a:ext cx="4040184" cy="732973"/>
          </a:xfrm>
          <a:effectLst>
            <a:outerShdw dist="25402" dir="5400000" algn="tl">
              <a:srgbClr val="000000">
                <a:alpha val="35000"/>
              </a:srgbClr>
            </a:outerShdw>
          </a:effectLst>
        </p:spPr>
        <p:txBody>
          <a:bodyPr anchor="ctr"/>
          <a:lstStyle>
            <a:lvl1pPr marL="0" indent="0">
              <a:spcBef>
                <a:spcPts val="500"/>
              </a:spcBef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Symbol zastępczy tekstu 3"/>
          <p:cNvSpPr txBox="1">
            <a:spLocks noGrp="1"/>
          </p:cNvSpPr>
          <p:nvPr>
            <p:ph type="body" idx="3"/>
          </p:nvPr>
        </p:nvSpPr>
        <p:spPr>
          <a:xfrm>
            <a:off x="4791327" y="1524003"/>
            <a:ext cx="4041776" cy="731520"/>
          </a:xfrm>
          <a:effectLst>
            <a:outerShdw dist="25402" dir="5400000" algn="tl">
              <a:srgbClr val="000000">
                <a:alpha val="35000"/>
              </a:srgbClr>
            </a:outerShdw>
          </a:effectLst>
        </p:spPr>
        <p:txBody>
          <a:bodyPr anchor="ctr"/>
          <a:lstStyle>
            <a:lvl1pPr marL="0" indent="0">
              <a:spcBef>
                <a:spcPts val="500"/>
              </a:spcBef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daty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362774-630A-469D-97C1-825BF25CC59E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12" name="Symbol zastępczy stopki 7"/>
          <p:cNvSpPr txBox="1">
            <a:spLocks noGrp="1"/>
          </p:cNvSpPr>
          <p:nvPr>
            <p:ph type="ftr" sz="quarter" idx="9"/>
          </p:nvPr>
        </p:nvSpPr>
        <p:spPr>
          <a:xfrm>
            <a:off x="304796" y="6409944"/>
            <a:ext cx="3581403" cy="3657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13" name="Łącznik prostoliniowy 14"/>
          <p:cNvSpPr/>
          <p:nvPr/>
        </p:nvSpPr>
        <p:spPr>
          <a:xfrm>
            <a:off x="152403" y="1280160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1430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4" name="Prostokąt 17"/>
          <p:cNvSpPr/>
          <p:nvPr/>
        </p:nvSpPr>
        <p:spPr>
          <a:xfrm>
            <a:off x="152403" y="155448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5" name="Symbol zastępczy zawartości 23"/>
          <p:cNvSpPr txBox="1">
            <a:spLocks noGrp="1"/>
          </p:cNvSpPr>
          <p:nvPr>
            <p:ph idx="2"/>
          </p:nvPr>
        </p:nvSpPr>
        <p:spPr>
          <a:xfrm>
            <a:off x="301752" y="2471385"/>
            <a:ext cx="4041648" cy="381840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6" name="Symbol zastępczy zawartości 25"/>
          <p:cNvSpPr txBox="1">
            <a:spLocks noGrp="1"/>
          </p:cNvSpPr>
          <p:nvPr>
            <p:ph idx="4"/>
          </p:nvPr>
        </p:nvSpPr>
        <p:spPr>
          <a:xfrm>
            <a:off x="4800600" y="2471385"/>
            <a:ext cx="4038603" cy="382219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7" name="Elipsa 24"/>
          <p:cNvSpPr/>
          <p:nvPr/>
        </p:nvSpPr>
        <p:spPr>
          <a:xfrm>
            <a:off x="4267203" y="956032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8" name="Elipsa 26"/>
          <p:cNvSpPr/>
          <p:nvPr/>
        </p:nvSpPr>
        <p:spPr>
          <a:xfrm>
            <a:off x="4361688" y="1050526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9" name="Symbol zastępczy numeru slajdu 8"/>
          <p:cNvSpPr txBox="1">
            <a:spLocks noGrp="1"/>
          </p:cNvSpPr>
          <p:nvPr>
            <p:ph type="sldNum" sz="quarter" idx="8"/>
          </p:nvPr>
        </p:nvSpPr>
        <p:spPr>
          <a:xfrm>
            <a:off x="4343400" y="1042416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2373B652-03FB-4AE0-B992-C0F0263A97AB}" type="slidenum">
              <a:t>‹#›</a:t>
            </a:fld>
            <a:endParaRPr lang="pl-PL"/>
          </a:p>
        </p:txBody>
      </p:sp>
      <p:sp>
        <p:nvSpPr>
          <p:cNvPr id="20" name="Tytuł 22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16698"/>
      </p:ext>
    </p:extLst>
  </p:cSld>
  <p:clrMapOvr>
    <a:masterClrMapping/>
  </p:clrMapOvr>
  <p:transition spd="slow" advTm="5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A463FF-14FD-4087-BD97-9729FAC1E8E4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8"/>
          </p:nvPr>
        </p:nvSpPr>
        <p:spPr>
          <a:xfrm>
            <a:off x="4343400" y="1036024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8797898C-89CF-4C67-AFF3-9854A471D5F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2672088"/>
      </p:ext>
    </p:extLst>
  </p:cSld>
  <p:clrMapOvr>
    <a:masterClrMapping/>
  </p:clrMapOvr>
  <p:transition spd="slow" advTm="5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6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9"/>
          <p:cNvSpPr/>
          <p:nvPr/>
        </p:nvSpPr>
        <p:spPr>
          <a:xfrm>
            <a:off x="8991596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8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4"/>
          <p:cNvSpPr/>
          <p:nvPr/>
        </p:nvSpPr>
        <p:spPr>
          <a:xfrm>
            <a:off x="146304" y="6391656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5"/>
          <p:cNvSpPr/>
          <p:nvPr/>
        </p:nvSpPr>
        <p:spPr>
          <a:xfrm>
            <a:off x="152403" y="158492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8" name="Symbol zastępczy daty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545C24-77BE-4138-A1CB-FF71B362E319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9" name="Symbol zastępczy stopki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10" name="Symbol zastępczy numeru slajdu 3"/>
          <p:cNvSpPr txBox="1">
            <a:spLocks noGrp="1"/>
          </p:cNvSpPr>
          <p:nvPr>
            <p:ph type="sldNum" sz="quarter" idx="8"/>
          </p:nvPr>
        </p:nvSpPr>
        <p:spPr>
          <a:xfrm>
            <a:off x="4267203" y="6324603"/>
            <a:ext cx="609603" cy="441326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A42C59CE-A3E7-44E4-A96A-6B5B3909751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307379"/>
      </p:ext>
    </p:extLst>
  </p:cSld>
  <p:clrMapOvr>
    <a:masterClrMapping/>
  </p:clrMapOvr>
  <p:transition spd="slow" advTm="5000">
    <p:push dir="u"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8"/>
          <p:cNvSpPr/>
          <p:nvPr/>
        </p:nvSpPr>
        <p:spPr>
          <a:xfrm>
            <a:off x="152403" y="152403"/>
            <a:ext cx="8833104" cy="304796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4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7"/>
          <p:cNvSpPr/>
          <p:nvPr/>
        </p:nvSpPr>
        <p:spPr>
          <a:xfrm>
            <a:off x="8991596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15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16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12"/>
          <p:cNvSpPr/>
          <p:nvPr/>
        </p:nvSpPr>
        <p:spPr>
          <a:xfrm>
            <a:off x="152403" y="609603"/>
            <a:ext cx="2743200" cy="5867403"/>
          </a:xfrm>
          <a:prstGeom prst="rect">
            <a:avLst/>
          </a:prstGeom>
          <a:solidFill>
            <a:srgbClr val="D1634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8" name="Tytuł 1"/>
          <p:cNvSpPr txBox="1">
            <a:spLocks noGrp="1"/>
          </p:cNvSpPr>
          <p:nvPr>
            <p:ph type="title"/>
          </p:nvPr>
        </p:nvSpPr>
        <p:spPr>
          <a:xfrm>
            <a:off x="381003" y="914400"/>
            <a:ext cx="2362196" cy="990596"/>
          </a:xfrm>
        </p:spPr>
        <p:txBody>
          <a:bodyPr anchorCtr="0"/>
          <a:lstStyle>
            <a:lvl1pPr algn="l"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Symbol zastępczy tekstu 2"/>
          <p:cNvSpPr txBox="1">
            <a:spLocks noGrp="1"/>
          </p:cNvSpPr>
          <p:nvPr>
            <p:ph type="body" idx="2"/>
          </p:nvPr>
        </p:nvSpPr>
        <p:spPr>
          <a:xfrm>
            <a:off x="381003" y="1981203"/>
            <a:ext cx="2362196" cy="4144966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Prostokąt 7"/>
          <p:cNvSpPr/>
          <p:nvPr/>
        </p:nvSpPr>
        <p:spPr>
          <a:xfrm>
            <a:off x="152403" y="152403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1" name="Łącznik prostoliniowy 8"/>
          <p:cNvSpPr/>
          <p:nvPr/>
        </p:nvSpPr>
        <p:spPr>
          <a:xfrm>
            <a:off x="152403" y="533396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1430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2" name="Symbol zastępczy zawartości 19"/>
          <p:cNvSpPr txBox="1">
            <a:spLocks noGrp="1"/>
          </p:cNvSpPr>
          <p:nvPr>
            <p:ph idx="1"/>
          </p:nvPr>
        </p:nvSpPr>
        <p:spPr>
          <a:xfrm>
            <a:off x="3124203" y="685800"/>
            <a:ext cx="5638803" cy="54102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3" name="Elipsa 9"/>
          <p:cNvSpPr/>
          <p:nvPr/>
        </p:nvSpPr>
        <p:spPr>
          <a:xfrm>
            <a:off x="1295403" y="228600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4" name="Elipsa 10"/>
          <p:cNvSpPr/>
          <p:nvPr/>
        </p:nvSpPr>
        <p:spPr>
          <a:xfrm>
            <a:off x="1389888" y="323084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5" name="Symbol zastępczy numeru slajdu 6"/>
          <p:cNvSpPr txBox="1">
            <a:spLocks noGrp="1"/>
          </p:cNvSpPr>
          <p:nvPr>
            <p:ph type="sldNum" sz="quarter" idx="8"/>
          </p:nvPr>
        </p:nvSpPr>
        <p:spPr>
          <a:xfrm>
            <a:off x="1371600" y="312733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6D7FF253-3E5A-48FB-BE1E-08A02D02A017}" type="slidenum">
              <a:t>‹#›</a:t>
            </a:fld>
            <a:endParaRPr lang="pl-PL"/>
          </a:p>
        </p:txBody>
      </p:sp>
      <p:sp>
        <p:nvSpPr>
          <p:cNvPr id="16" name="Prostokąt 20"/>
          <p:cNvSpPr/>
          <p:nvPr/>
        </p:nvSpPr>
        <p:spPr>
          <a:xfrm>
            <a:off x="149348" y="6388382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7" name="Symbol zastępczy dat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4DDF3B-E3BE-4846-A365-380D6101E0F5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18" name="Symbol zastępczy stopki 5"/>
          <p:cNvSpPr txBox="1">
            <a:spLocks noGrp="1"/>
          </p:cNvSpPr>
          <p:nvPr>
            <p:ph type="ftr" sz="quarter" idx="9"/>
          </p:nvPr>
        </p:nvSpPr>
        <p:spPr>
          <a:xfrm>
            <a:off x="301752" y="6410849"/>
            <a:ext cx="3383280" cy="3657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7263651"/>
      </p:ext>
    </p:extLst>
  </p:cSld>
  <p:clrMapOvr>
    <a:masterClrMapping/>
  </p:clrMapOvr>
  <p:transition spd="slow" advTm="5000">
    <p:push dir="u"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Łącznik prostoliniowy 20"/>
          <p:cNvSpPr/>
          <p:nvPr/>
        </p:nvSpPr>
        <p:spPr>
          <a:xfrm>
            <a:off x="152403" y="533396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1430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8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5"/>
          <p:cNvSpPr/>
          <p:nvPr/>
        </p:nvSpPr>
        <p:spPr>
          <a:xfrm>
            <a:off x="8991596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16"/>
          <p:cNvSpPr/>
          <p:nvPr/>
        </p:nvSpPr>
        <p:spPr>
          <a:xfrm>
            <a:off x="0" y="0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17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Prostokąt 19"/>
          <p:cNvSpPr/>
          <p:nvPr/>
        </p:nvSpPr>
        <p:spPr>
          <a:xfrm>
            <a:off x="152403" y="152403"/>
            <a:ext cx="8833104" cy="301752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52403" y="609603"/>
            <a:ext cx="2743200" cy="5867403"/>
          </a:xfrm>
          <a:prstGeom prst="rect">
            <a:avLst/>
          </a:prstGeom>
          <a:solidFill>
            <a:srgbClr val="D1634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9" name="Prostokąt 14"/>
          <p:cNvSpPr/>
          <p:nvPr/>
        </p:nvSpPr>
        <p:spPr>
          <a:xfrm>
            <a:off x="152403" y="155448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0" name="Elipsa 11"/>
          <p:cNvSpPr/>
          <p:nvPr/>
        </p:nvSpPr>
        <p:spPr>
          <a:xfrm>
            <a:off x="1295403" y="228600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1" name="Elipsa 12"/>
          <p:cNvSpPr/>
          <p:nvPr/>
        </p:nvSpPr>
        <p:spPr>
          <a:xfrm>
            <a:off x="1389888" y="323084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2" name="Symbol zastępczy numeru slajdu 6"/>
          <p:cNvSpPr txBox="1">
            <a:spLocks noGrp="1"/>
          </p:cNvSpPr>
          <p:nvPr>
            <p:ph type="sldNum" sz="quarter" idx="8"/>
          </p:nvPr>
        </p:nvSpPr>
        <p:spPr>
          <a:xfrm>
            <a:off x="1371600" y="312733"/>
            <a:ext cx="457200" cy="441326"/>
          </a:xfrm>
        </p:spPr>
        <p:txBody>
          <a:bodyPr/>
          <a:lstStyle>
            <a:lvl1pPr>
              <a:defRPr/>
            </a:lvl1pPr>
          </a:lstStyle>
          <a:p>
            <a:pPr lvl="0"/>
            <a:fld id="{3E9E4CEA-1552-4D87-85DF-049271DDEC28}" type="slidenum">
              <a:t>‹#›</a:t>
            </a:fld>
            <a:endParaRPr lang="pl-PL"/>
          </a:p>
        </p:txBody>
      </p:sp>
      <p:sp>
        <p:nvSpPr>
          <p:cNvPr id="13" name="Tytuł 1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3" cy="1219196"/>
          </a:xfrm>
        </p:spPr>
        <p:txBody>
          <a:bodyPr anchor="t" anchorCtr="0"/>
          <a:lstStyle>
            <a:lvl1pPr algn="l">
              <a:defRPr sz="2400" b="1">
                <a:solidFill>
                  <a:srgbClr val="646B86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4" name="Symbol zastępczy obrazu 2"/>
          <p:cNvSpPr txBox="1">
            <a:spLocks noGrp="1"/>
          </p:cNvSpPr>
          <p:nvPr>
            <p:ph type="pic" idx="1"/>
          </p:nvPr>
        </p:nvSpPr>
        <p:spPr>
          <a:xfrm>
            <a:off x="3000375" y="609603"/>
            <a:ext cx="5867403" cy="4267203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3200"/>
            </a:lvl1pPr>
          </a:lstStyle>
          <a:p>
            <a:pPr lvl="0"/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15" name="Symbol zastępczy tekstu 3"/>
          <p:cNvSpPr txBox="1">
            <a:spLocks noGrp="1"/>
          </p:cNvSpPr>
          <p:nvPr>
            <p:ph type="body" idx="2"/>
          </p:nvPr>
        </p:nvSpPr>
        <p:spPr>
          <a:xfrm>
            <a:off x="381003" y="990596"/>
            <a:ext cx="2438403" cy="525780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Prostokąt 21"/>
          <p:cNvSpPr/>
          <p:nvPr/>
        </p:nvSpPr>
        <p:spPr>
          <a:xfrm>
            <a:off x="149348" y="6388382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7" name="Symbol zastępczy daty 4"/>
          <p:cNvSpPr txBox="1">
            <a:spLocks noGrp="1"/>
          </p:cNvSpPr>
          <p:nvPr>
            <p:ph type="dt" sz="half" idx="7"/>
          </p:nvPr>
        </p:nvSpPr>
        <p:spPr>
          <a:xfrm>
            <a:off x="5788152" y="6404987"/>
            <a:ext cx="3044951" cy="365760"/>
          </a:xfrm>
        </p:spPr>
        <p:txBody>
          <a:bodyPr/>
          <a:lstStyle>
            <a:lvl1pPr>
              <a:defRPr/>
            </a:lvl1pPr>
          </a:lstStyle>
          <a:p>
            <a:pPr lvl="0"/>
            <a:fld id="{753931E0-E029-42C4-B0FD-7E0FCD93FC28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18" name="Symbol zastępczy stopki 5"/>
          <p:cNvSpPr txBox="1">
            <a:spLocks noGrp="1"/>
          </p:cNvSpPr>
          <p:nvPr>
            <p:ph type="ftr" sz="quarter" idx="9"/>
          </p:nvPr>
        </p:nvSpPr>
        <p:spPr>
          <a:xfrm>
            <a:off x="301752" y="6410849"/>
            <a:ext cx="3584448" cy="3657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675282"/>
      </p:ext>
    </p:extLst>
  </p:cSld>
  <p:clrMapOvr>
    <a:masterClrMapping/>
  </p:clrMapOvr>
  <p:transition spd="slow" advTm="5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6"/>
          <p:cNvSpPr/>
          <p:nvPr/>
        </p:nvSpPr>
        <p:spPr>
          <a:xfrm>
            <a:off x="0" y="6705596"/>
            <a:ext cx="9144000" cy="15240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3" name="Prostokąt 15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4" name="Prostokąt 17"/>
          <p:cNvSpPr/>
          <p:nvPr/>
        </p:nvSpPr>
        <p:spPr>
          <a:xfrm>
            <a:off x="0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5" name="Prostokąt 18"/>
          <p:cNvSpPr/>
          <p:nvPr/>
        </p:nvSpPr>
        <p:spPr>
          <a:xfrm>
            <a:off x="8991596" y="0"/>
            <a:ext cx="152403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6" name="Prostokąt 8"/>
          <p:cNvSpPr/>
          <p:nvPr/>
        </p:nvSpPr>
        <p:spPr>
          <a:xfrm>
            <a:off x="149348" y="6388382"/>
            <a:ext cx="8833104" cy="309560"/>
          </a:xfrm>
          <a:prstGeom prst="rect">
            <a:avLst/>
          </a:prstGeom>
          <a:solidFill>
            <a:srgbClr val="8CADAE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7" name="Symbol zastępczy daty 13"/>
          <p:cNvSpPr txBox="1">
            <a:spLocks noGrp="1"/>
          </p:cNvSpPr>
          <p:nvPr>
            <p:ph type="dt" sz="half" idx="2"/>
          </p:nvPr>
        </p:nvSpPr>
        <p:spPr>
          <a:xfrm>
            <a:off x="5791196" y="6404987"/>
            <a:ext cx="3044951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400" b="0" i="0" u="none" strike="noStrike" kern="1200" cap="none" spc="0" baseline="0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lvl="0"/>
            <a:fld id="{CD74D86A-276C-47E3-BCDD-97D7BA30885D}" type="datetime1">
              <a:rPr lang="pl-PL"/>
              <a:pPr lvl="0"/>
              <a:t>2015-09-14</a:t>
            </a:fld>
            <a:endParaRPr lang="pl-PL"/>
          </a:p>
        </p:txBody>
      </p:sp>
      <p:sp>
        <p:nvSpPr>
          <p:cNvPr id="8" name="Symbol zastępczy stopki 2"/>
          <p:cNvSpPr txBox="1">
            <a:spLocks noGrp="1"/>
          </p:cNvSpPr>
          <p:nvPr>
            <p:ph type="ftr" sz="quarter" idx="3"/>
          </p:nvPr>
        </p:nvSpPr>
        <p:spPr>
          <a:xfrm>
            <a:off x="304796" y="6410849"/>
            <a:ext cx="3581403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lvl="0"/>
            <a:endParaRPr lang="pl-PL"/>
          </a:p>
        </p:txBody>
      </p:sp>
      <p:sp>
        <p:nvSpPr>
          <p:cNvPr id="9" name="Prostokąt 7"/>
          <p:cNvSpPr/>
          <p:nvPr/>
        </p:nvSpPr>
        <p:spPr>
          <a:xfrm>
            <a:off x="152403" y="155448"/>
            <a:ext cx="8833104" cy="6547103"/>
          </a:xfrm>
          <a:prstGeom prst="rect">
            <a:avLst/>
          </a:prstGeom>
          <a:noFill/>
          <a:ln w="9528">
            <a:solidFill>
              <a:srgbClr val="7B9899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0" name="Łącznik prostoliniowy 9"/>
          <p:cNvSpPr/>
          <p:nvPr/>
        </p:nvSpPr>
        <p:spPr>
          <a:xfrm>
            <a:off x="152403" y="1276740"/>
            <a:ext cx="8833104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>
            <a:solidFill>
              <a:srgbClr val="7B9899"/>
            </a:solidFill>
            <a:custDash>
              <a:ds d="100000" sp="100000"/>
            </a:custDash>
            <a:round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eorgia"/>
            </a:endParaRPr>
          </a:p>
        </p:txBody>
      </p:sp>
      <p:sp>
        <p:nvSpPr>
          <p:cNvPr id="11" name="Elipsa 11"/>
          <p:cNvSpPr/>
          <p:nvPr/>
        </p:nvSpPr>
        <p:spPr>
          <a:xfrm>
            <a:off x="4267203" y="956032"/>
            <a:ext cx="609603" cy="60960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2" name="Elipsa 14"/>
          <p:cNvSpPr/>
          <p:nvPr/>
        </p:nvSpPr>
        <p:spPr>
          <a:xfrm>
            <a:off x="4361688" y="1050526"/>
            <a:ext cx="420624" cy="4206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50804">
            <a:solidFill>
              <a:srgbClr val="7B9899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3" name="Symbol zastępczy numeru slajdu 22"/>
          <p:cNvSpPr txBox="1"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6"/>
          </a:xfrm>
          <a:prstGeom prst="rect">
            <a:avLst/>
          </a:prstGeom>
          <a:noFill/>
          <a:ln>
            <a:noFill/>
          </a:ln>
        </p:spPr>
        <p:txBody>
          <a:bodyPr vert="horz" wrap="square" lIns="45720" tIns="45720" rIns="4572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600" b="0" i="0" u="none" strike="noStrike" kern="1200" cap="none" spc="0" baseline="0">
                <a:solidFill>
                  <a:srgbClr val="7B9899"/>
                </a:solidFill>
                <a:uFillTx/>
                <a:latin typeface="Georgia"/>
              </a:defRPr>
            </a:lvl1pPr>
          </a:lstStyle>
          <a:p>
            <a:pPr lvl="0"/>
            <a:fld id="{96348A79-CE04-43CC-BC06-1E265487EC68}" type="slidenum">
              <a:t>‹#›</a:t>
            </a:fld>
            <a:endParaRPr lang="pl-PL"/>
          </a:p>
        </p:txBody>
      </p:sp>
      <p:sp>
        <p:nvSpPr>
          <p:cNvPr id="14" name="Symbol zastępczy tytułu 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396" cy="7589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/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5" name="Symbol zastępczy tekstu 12"/>
          <p:cNvSpPr txBox="1">
            <a:spLocks noGrp="1"/>
          </p:cNvSpPr>
          <p:nvPr>
            <p:ph type="body" idx="1"/>
          </p:nvPr>
        </p:nvSpPr>
        <p:spPr>
          <a:xfrm>
            <a:off x="301752" y="1524003"/>
            <a:ext cx="8534396" cy="45994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5000">
    <p:push dir="u"/>
  </p:transition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3300" b="0" i="0" u="none" strike="noStrike" kern="1200" cap="none" spc="0" baseline="0">
          <a:solidFill>
            <a:srgbClr val="7B9899"/>
          </a:solidFill>
          <a:uFillTx/>
          <a:latin typeface="Georgia"/>
        </a:defRPr>
      </a:lvl1pPr>
    </p:titleStyle>
    <p:bodyStyle>
      <a:lvl1pPr marL="274320" marR="0" lvl="0" indent="-27432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D16349"/>
        </a:buClr>
        <a:buSzPct val="85000"/>
        <a:buFont typeface="Wingdings 2"/>
        <a:buChar char=""/>
        <a:tabLst/>
        <a:defRPr lang="pl-PL" sz="2700" b="0" i="0" u="none" strike="noStrike" kern="1200" cap="none" spc="0" baseline="0">
          <a:solidFill>
            <a:srgbClr val="000000"/>
          </a:solidFill>
          <a:uFillTx/>
          <a:latin typeface="Georgia"/>
        </a:defRPr>
      </a:lvl1pPr>
      <a:lvl2pPr marL="548640" marR="0" lvl="1" indent="-27432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CCB400"/>
        </a:buClr>
        <a:buSzPct val="70000"/>
        <a:buFont typeface="Wingdings"/>
        <a:buChar char=""/>
        <a:tabLst/>
        <a:defRPr lang="pl-PL" sz="2200" b="0" i="0" u="none" strike="noStrike" kern="1200" cap="none" spc="0" baseline="0">
          <a:solidFill>
            <a:srgbClr val="646B86"/>
          </a:solidFill>
          <a:uFillTx/>
          <a:latin typeface="Georgia"/>
        </a:defRPr>
      </a:lvl2pPr>
      <a:lvl3pPr marL="822960" marR="0" lvl="2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8CADAE"/>
        </a:buClr>
        <a:buSzPct val="75000"/>
        <a:buFont typeface="Wingdings 2"/>
        <a:buChar char="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Georgia"/>
        </a:defRPr>
      </a:lvl3pPr>
      <a:lvl4pPr marL="109728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8C7B70"/>
        </a:buClr>
        <a:buSzPct val="70000"/>
        <a:buFont typeface="Wingdings"/>
        <a:buChar char=""/>
        <a:tabLst/>
        <a:defRPr lang="pl-PL" sz="2000" b="0" i="0" u="none" strike="noStrike" kern="1200" cap="none" spc="0" baseline="0">
          <a:solidFill>
            <a:srgbClr val="646B86"/>
          </a:solidFill>
          <a:uFillTx/>
          <a:latin typeface="Georgia"/>
        </a:defRPr>
      </a:lvl4pPr>
      <a:lvl5pPr marL="1371600" marR="0" lvl="4" indent="-228600" algn="l" defTabSz="914400" rtl="0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8FB08C"/>
        </a:buClr>
        <a:buSzPct val="100000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Georgia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iasto.reda.pl/wp-content/uploads/2013/09/remondis.jp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</p:txBody>
      </p:sp>
      <p:sp>
        <p:nvSpPr>
          <p:cNvPr id="3" name="Tytuł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pl-PL"/>
              <a:t>ABC postępowania z odpadami śmieci </a:t>
            </a:r>
            <a:r>
              <a:rPr lang="pl-PL" smtClean="0"/>
              <a:t>w mieście </a:t>
            </a:r>
            <a:r>
              <a:rPr lang="pl-PL"/>
              <a:t>Reda</a:t>
            </a:r>
          </a:p>
        </p:txBody>
      </p:sp>
      <p:pic>
        <p:nvPicPr>
          <p:cNvPr id="4" name="Picture 2" descr="remondis">
            <a:hlinkClick r:id="rId3"/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516215" y="3117537"/>
            <a:ext cx="2324103" cy="2324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01881" y="2956291"/>
            <a:ext cx="1656179" cy="3096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9712" y="3117537"/>
            <a:ext cx="2313669" cy="232560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4427981" y="3861044"/>
            <a:ext cx="2051995" cy="17214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3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/>
              <a:t>	</a:t>
            </a:r>
            <a:r>
              <a:rPr lang="pl-PL" b="1">
                <a:solidFill>
                  <a:srgbClr val="000000"/>
                </a:solidFill>
              </a:rPr>
              <a:t>Odpady problemowe 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  <a:buNone/>
            </a:pPr>
            <a:r>
              <a:rPr lang="pl-PL" sz="2000" b="1"/>
              <a:t>Gruz i inne odpady budowlane- </a:t>
            </a:r>
            <a:r>
              <a:rPr lang="pl-PL" sz="2000"/>
              <a:t>mieszkańcy Redy mogą bezpłatnie przekazać na wysypisko w Łężycach lub odpłatnie za pośrednictwem odpowiednich, funkcjonujących na rynku firm</a:t>
            </a:r>
          </a:p>
          <a:p>
            <a:pPr marL="0" lvl="0" indent="0">
              <a:lnSpc>
                <a:spcPct val="90000"/>
              </a:lnSpc>
              <a:buNone/>
            </a:pPr>
            <a:endParaRPr lang="pl-PL" sz="2000"/>
          </a:p>
          <a:p>
            <a:pPr marL="0" lvl="0" indent="0">
              <a:lnSpc>
                <a:spcPct val="90000"/>
              </a:lnSpc>
              <a:buNone/>
            </a:pPr>
            <a:r>
              <a:rPr lang="pl-PL" sz="2000" b="1"/>
              <a:t>Zużyte leki- </a:t>
            </a:r>
            <a:r>
              <a:rPr lang="pl-PL" sz="2000"/>
              <a:t>można oddać w wybranych aptekach w mieście:</a:t>
            </a:r>
          </a:p>
          <a:p>
            <a:pPr marL="514350" lvl="0" indent="-514350">
              <a:lnSpc>
                <a:spcPct val="90000"/>
              </a:lnSpc>
              <a:buFont typeface="Georgia"/>
              <a:buAutoNum type="arabicPeriod"/>
            </a:pPr>
            <a:r>
              <a:rPr lang="pl-PL" sz="2000"/>
              <a:t>Apteka „Wracam do zdrowia” ul. Gdańska 7</a:t>
            </a:r>
          </a:p>
          <a:p>
            <a:pPr marL="514350" lvl="0" indent="-514350">
              <a:lnSpc>
                <a:spcPct val="90000"/>
              </a:lnSpc>
              <a:buFont typeface="Georgia"/>
              <a:buAutoNum type="arabicPeriod"/>
            </a:pPr>
            <a:r>
              <a:rPr lang="pl-PL" sz="2000"/>
              <a:t>Apteka „Łąkowa” ul. Łąkowa 1</a:t>
            </a:r>
          </a:p>
          <a:p>
            <a:pPr marL="514350" lvl="0" indent="-514350">
              <a:lnSpc>
                <a:spcPct val="90000"/>
              </a:lnSpc>
              <a:buFont typeface="Georgia"/>
              <a:buAutoNum type="arabicPeriod"/>
            </a:pPr>
            <a:r>
              <a:rPr lang="pl-PL" sz="2000"/>
              <a:t>Apteka „Rodzinna” ul. Obwodowa 35 E</a:t>
            </a:r>
          </a:p>
          <a:p>
            <a:pPr marL="514350" lvl="0" indent="-514350">
              <a:lnSpc>
                <a:spcPct val="90000"/>
              </a:lnSpc>
              <a:buFont typeface="Georgia"/>
              <a:buAutoNum type="arabicPeriod"/>
            </a:pPr>
            <a:r>
              <a:rPr lang="pl-PL" sz="2000"/>
              <a:t>Apteka „Lipowa” ul. Jana Pawła II 6 A</a:t>
            </a:r>
          </a:p>
        </p:txBody>
      </p:sp>
      <p:pic>
        <p:nvPicPr>
          <p:cNvPr id="4" name="Picture 1" descr="http://smieciodnowa.pl/wp-content/uploads/2013/04/kosz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7541" y="189271"/>
            <a:ext cx="1632533" cy="1252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/>
              <a:t>	</a:t>
            </a:r>
            <a:r>
              <a:rPr lang="pl-PL" b="1">
                <a:solidFill>
                  <a:srgbClr val="000000"/>
                </a:solidFill>
              </a:rPr>
              <a:t>Odpady problemowe </a:t>
            </a:r>
          </a:p>
        </p:txBody>
      </p:sp>
      <p:sp>
        <p:nvSpPr>
          <p:cNvPr id="3" name="Symbol zastępczy zawartości 6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  <a:buNone/>
            </a:pPr>
            <a:r>
              <a:rPr lang="pl-PL" sz="2000" b="1"/>
              <a:t>Zużyte baterie- </a:t>
            </a:r>
            <a:r>
              <a:rPr lang="pl-PL" sz="2000"/>
              <a:t>mieszkańcy Redy mogą oddać w siedzibach Urzędu Miasta w Redzie, wszystkich szkołach podstawowych i ponadgimnazjalnych na terenie miasta, w wybranych przedszkolach oraz niektórych placówkach handlowych i innych podmiotach gospodarczych tj.:</a:t>
            </a:r>
          </a:p>
          <a:p>
            <a:pPr lvl="0">
              <a:lnSpc>
                <a:spcPct val="90000"/>
              </a:lnSpc>
            </a:pPr>
            <a:r>
              <a:rPr lang="pl-PL" sz="2000"/>
              <a:t>POLOmarket ul. Gdańska 7</a:t>
            </a:r>
          </a:p>
          <a:p>
            <a:pPr lvl="0">
              <a:lnSpc>
                <a:spcPct val="90000"/>
              </a:lnSpc>
            </a:pPr>
            <a:r>
              <a:rPr lang="pl-PL" sz="2000"/>
              <a:t>Żabka ul. M. Buczka 16 i A. Mickiwiczka 3</a:t>
            </a:r>
          </a:p>
          <a:p>
            <a:pPr lvl="0">
              <a:lnSpc>
                <a:spcPct val="90000"/>
              </a:lnSpc>
            </a:pPr>
            <a:r>
              <a:rPr lang="pl-PL" sz="2000"/>
              <a:t>Administracji Spółdzielni Mieszkaniowej „Reda” ul. Norwida 47</a:t>
            </a:r>
          </a:p>
          <a:p>
            <a:pPr lvl="0">
              <a:lnSpc>
                <a:spcPct val="90000"/>
              </a:lnSpc>
            </a:pPr>
            <a:r>
              <a:rPr lang="pl-PL" sz="2000"/>
              <a:t>Administracja Wejherowskiej Spółdzielni Mieszkaniowej u. M. Buczka 16</a:t>
            </a:r>
          </a:p>
          <a:p>
            <a:pPr marL="0" lvl="0" indent="0">
              <a:lnSpc>
                <a:spcPct val="90000"/>
              </a:lnSpc>
              <a:buNone/>
            </a:pPr>
            <a:endParaRPr lang="pl-PL" sz="2500"/>
          </a:p>
        </p:txBody>
      </p:sp>
      <p:pic>
        <p:nvPicPr>
          <p:cNvPr id="4" name="Picture 1" descr="http://smieciodnowa.pl/wp-content/uploads/2013/04/kosz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7541" y="189271"/>
            <a:ext cx="1632533" cy="1252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/>
              <a:t>	</a:t>
            </a:r>
            <a:r>
              <a:rPr lang="pl-PL" b="1">
                <a:solidFill>
                  <a:srgbClr val="000000"/>
                </a:solidFill>
              </a:rPr>
              <a:t>Odpady problemowe </a:t>
            </a:r>
          </a:p>
        </p:txBody>
      </p:sp>
      <p:sp>
        <p:nvSpPr>
          <p:cNvPr id="3" name="Symbol zastępczy zawartości 4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sz="2400" b="1"/>
              <a:t>Urządzenia Elektryczne i Elektroniczne, żarówki i świetlówki- </a:t>
            </a:r>
            <a:r>
              <a:rPr lang="pl-PL" sz="2400"/>
              <a:t>mieszkańcy Redy mogą oddawać je w lokalnym punkcie zbiórki odpadów niebezpiecznych znajdującym się w Miejskim Przedsiębiorstwie  Ciepłowniczo- Komunalnym „KOKSIK” ul. Obwodowa 52 w Redzie lub korzystając z usługi odbioru na telefon. Popsute, zużyte lub niepotrzebne AGD sporych rozmiarów zostanie odebrane bezpośrednio z mieszkania lub domu w uzgodnionym terminie – </a:t>
            </a:r>
            <a:r>
              <a:rPr lang="pl-PL" sz="2400" b="1"/>
              <a:t>wystarczy zadzwonić pod numer 2222 333 00</a:t>
            </a:r>
            <a:r>
              <a:rPr lang="pl-PL" sz="2400"/>
              <a:t>. Ponadto zużyty i niepotrzebny sprzęt można oddać w dużych sieciach handlowych </a:t>
            </a:r>
          </a:p>
        </p:txBody>
      </p:sp>
      <p:pic>
        <p:nvPicPr>
          <p:cNvPr id="4" name="Picture 1" descr="http://smieciodnowa.pl/wp-content/uploads/2013/04/kosz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7541" y="189271"/>
            <a:ext cx="1632533" cy="1252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b="1">
                <a:solidFill>
                  <a:srgbClr val="000000"/>
                </a:solidFill>
              </a:rPr>
              <a:t>Odpady komunalne w Redzie 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l-PL"/>
              <a:t>Podział na odpady segregowane i niesegregowane stawka za odpady segregowane wynosi 11zł/os/miesiąc, a za niesegregowane 17zł/os/miesiąc </a:t>
            </a:r>
          </a:p>
          <a:p>
            <a:pPr lvl="0" algn="just"/>
            <a:r>
              <a:rPr lang="pl-PL"/>
              <a:t>Podstawą naliczenia opłaty jest złożona deklaracja </a:t>
            </a:r>
            <a:br>
              <a:rPr lang="pl-PL"/>
            </a:br>
            <a:r>
              <a:rPr lang="pl-PL"/>
              <a:t>o wysokości płaty za gospodarowanie odpadami komunalnymi. W przypadku zmiany liczby osób zamieszkujących daną nieruchomość właściciel nieruchomości jest obowiązany złożyć nowa deklarację w terminie 14 dni od dnia zmiany.</a:t>
            </a:r>
          </a:p>
        </p:txBody>
      </p:sp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b="1">
                <a:solidFill>
                  <a:srgbClr val="000000"/>
                </a:solidFill>
              </a:rPr>
              <a:t>Plastik i Metale 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474" y="1004331"/>
            <a:ext cx="8510019" cy="5547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67541" y="260649"/>
            <a:ext cx="1057275" cy="9810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3000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blipFill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b="1">
                <a:solidFill>
                  <a:srgbClr val="0070C0"/>
                </a:solidFill>
              </a:rPr>
              <a:t>Makulatura</a:t>
            </a:r>
            <a:r>
              <a:rPr lang="pl-PL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5577" y="260649"/>
            <a:ext cx="1019171" cy="9905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96127" y="4221089"/>
            <a:ext cx="2808314" cy="2088233"/>
          </a:xfrm>
          <a:prstGeom prst="rect">
            <a:avLst/>
          </a:prstGeom>
          <a:noFill/>
          <a:ln w="88897">
            <a:solidFill>
              <a:srgbClr val="FFFFFF"/>
            </a:solidFill>
            <a:prstDash val="solid"/>
            <a:miter/>
          </a:ln>
          <a:effectLst>
            <a:outerShdw dir="16200000" algn="tl">
              <a:srgbClr val="000000">
                <a:alpha val="43000"/>
              </a:srgbClr>
            </a:outerShdw>
          </a:effectLst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63300" y="1484784"/>
            <a:ext cx="8362946" cy="26098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6">
    <p:bg>
      <p:bgPr>
        <a:blipFill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>
                <a:solidFill>
                  <a:srgbClr val="00B050"/>
                </a:solidFill>
              </a:rPr>
              <a:t>Szkło</a:t>
            </a:r>
          </a:p>
        </p:txBody>
      </p:sp>
      <p:sp>
        <p:nvSpPr>
          <p:cNvPr id="3" name="Symbol zastępczy tekstu 6"/>
          <p:cNvSpPr txBox="1">
            <a:spLocks noGrp="1"/>
          </p:cNvSpPr>
          <p:nvPr>
            <p:ph type="body" idx="2"/>
          </p:nvPr>
        </p:nvSpPr>
        <p:spPr>
          <a:xfrm>
            <a:off x="285640" y="4653134"/>
            <a:ext cx="2419666" cy="2048777"/>
          </a:xfrm>
          <a:blipFill>
            <a:blip r:embed="rId3"/>
            <a:tile/>
          </a:blipFill>
          <a:ln w="9528">
            <a:solidFill>
              <a:srgbClr val="000000"/>
            </a:solidFill>
            <a:prstDash val="solid"/>
          </a:ln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200" b="1" u="sng">
                <a:solidFill>
                  <a:srgbClr val="000000"/>
                </a:solidFill>
                <a:latin typeface="Calibri" pitchFamily="34"/>
              </a:rPr>
              <a:t>CIEKAWOSTKI: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100">
                <a:solidFill>
                  <a:srgbClr val="000000"/>
                </a:solidFill>
                <a:latin typeface="Calibri" pitchFamily="34"/>
              </a:rPr>
              <a:t>- Każda zebrana tona stłuczki szklanej  pozwala zaoszczędzić aż 1200 kilogramów surowców, z których produkuje się szkło; to również 220 kg dwutlenku węgla w atmosferze mniej!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pl-PL" sz="1100">
                <a:solidFill>
                  <a:srgbClr val="000000"/>
                </a:solidFill>
                <a:latin typeface="Calibri" pitchFamily="34"/>
              </a:rPr>
              <a:t>- Mieszkaniec Polski zużywa średnio 25 kg opakowań szklanych w ciągu roku, co stanowi ok. 12% wszystkich wyprodukowanych przez niego odpadów komunalnych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har char="-"/>
            </a:pPr>
            <a:endParaRPr lang="pl-PL" sz="1050" b="1">
              <a:latin typeface="Calibri" pitchFamily="34"/>
            </a:endParaRPr>
          </a:p>
          <a:p>
            <a:pPr marL="228600" lvl="0" indent="-228600">
              <a:spcBef>
                <a:spcPts val="0"/>
              </a:spcBef>
              <a:spcAft>
                <a:spcPts val="0"/>
              </a:spcAft>
              <a:buFont typeface="Arial" pitchFamily="34"/>
              <a:buChar char="•"/>
            </a:pPr>
            <a:endParaRPr lang="pl-PL" sz="1050" b="1">
              <a:latin typeface="Calibri" pitchFamily="34"/>
            </a:endParaRPr>
          </a:p>
          <a:p>
            <a:pPr marL="228600" lvl="0" indent="-228600">
              <a:spcBef>
                <a:spcPts val="0"/>
              </a:spcBef>
              <a:spcAft>
                <a:spcPts val="0"/>
              </a:spcAft>
              <a:buFont typeface="Arial" pitchFamily="34"/>
              <a:buChar char="•"/>
            </a:pPr>
            <a:endParaRPr lang="pl-PL" sz="1050" b="1">
              <a:latin typeface="Calibri" pitchFamily="34"/>
            </a:endParaRPr>
          </a:p>
        </p:txBody>
      </p:sp>
      <p:sp>
        <p:nvSpPr>
          <p:cNvPr id="4" name="Symbol zastępczy zawartości 5"/>
          <p:cNvSpPr txBox="1">
            <a:spLocks noGrp="1"/>
          </p:cNvSpPr>
          <p:nvPr>
            <p:ph idx="1"/>
          </p:nvPr>
        </p:nvSpPr>
        <p:spPr>
          <a:xfrm>
            <a:off x="3124203" y="332658"/>
            <a:ext cx="5638803" cy="6192691"/>
          </a:xfrm>
        </p:spPr>
        <p:txBody>
          <a:bodyPr/>
          <a:lstStyle/>
          <a:p>
            <a:pPr marL="0" lvl="0" indent="0" algn="ctr">
              <a:buNone/>
            </a:pPr>
            <a:r>
              <a:rPr lang="pl-PL" sz="3200" b="1">
                <a:solidFill>
                  <a:srgbClr val="00B050"/>
                </a:solidFill>
              </a:rPr>
              <a:t>Szkło</a:t>
            </a: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 algn="ctr">
              <a:buNone/>
            </a:pPr>
            <a:endParaRPr lang="pl-PL" sz="2800" b="1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1100" b="1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1200" b="1" u="sng"/>
              <a:t>DLACZEGO OPAKOWANIE SZKLANE JEST LEPSZE OD INNYCH?</a:t>
            </a:r>
          </a:p>
          <a:p>
            <a:pPr lvl="0"/>
            <a:r>
              <a:rPr lang="pl-PL" sz="1100"/>
              <a:t>Jest mieszaniną naturalnych surowców, przez co jest bezpieczne dla środowiska </a:t>
            </a:r>
          </a:p>
          <a:p>
            <a:pPr lvl="0"/>
            <a:r>
              <a:rPr lang="pl-PL" sz="1100"/>
              <a:t>Zabezpiecza w 100 % środki spożywcze przed środowiskiem zewnętrznym</a:t>
            </a:r>
          </a:p>
          <a:p>
            <a:pPr lvl="0"/>
            <a:r>
              <a:rPr lang="pl-PL" sz="1100"/>
              <a:t>W przeciwieństwie do wyrobów z tworzyw sztucznych nie wchodzi w reakcję z zawartością</a:t>
            </a:r>
          </a:p>
          <a:p>
            <a:pPr lvl="0"/>
            <a:r>
              <a:rPr lang="pl-PL" sz="1100"/>
              <a:t>We własnym domu można je używać wielokrotnie</a:t>
            </a:r>
          </a:p>
          <a:p>
            <a:pPr lvl="0"/>
            <a:r>
              <a:rPr lang="pl-PL" sz="1100"/>
              <a:t>Nadaje się w 100 % do recyklingu</a:t>
            </a:r>
          </a:p>
          <a:p>
            <a:pPr marL="0" lvl="0" indent="0">
              <a:buNone/>
            </a:pPr>
            <a:endParaRPr lang="pl-PL" sz="1100" b="1" u="sng"/>
          </a:p>
        </p:txBody>
      </p:sp>
      <p:pic>
        <p:nvPicPr>
          <p:cNvPr id="5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216" y="1147544"/>
            <a:ext cx="8928987" cy="320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71595" y="146541"/>
            <a:ext cx="1047746" cy="100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bg>
      <p:bgPr>
        <a:blipFill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b="1">
                <a:solidFill>
                  <a:srgbClr val="71481C"/>
                </a:solidFill>
              </a:rPr>
              <a:t>Zielone 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93" y="1524003"/>
            <a:ext cx="8510019" cy="256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83568" y="260649"/>
            <a:ext cx="1009653" cy="94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 noGrp="1"/>
          </p:cNvSpPr>
          <p:nvPr>
            <p:ph type="body" idx="4294967295"/>
          </p:nvPr>
        </p:nvSpPr>
        <p:spPr>
          <a:xfrm>
            <a:off x="0" y="404667"/>
            <a:ext cx="8504240" cy="5694508"/>
          </a:xfrm>
          <a:solidFill>
            <a:srgbClr val="D9D9D9"/>
          </a:solidFill>
        </p:spPr>
        <p:txBody>
          <a:bodyPr/>
          <a:lstStyle/>
          <a:p>
            <a:pPr lvl="0"/>
            <a:r>
              <a:rPr lang="pl-PL"/>
              <a:t>Osiągnięty poziom ograniczenia  masy odpadów komunalnych ulegających biodegradacji kierowanych do składowania  w 2014 roku- </a:t>
            </a:r>
            <a:r>
              <a:rPr lang="pl-PL" sz="3200" b="1">
                <a:solidFill>
                  <a:srgbClr val="FF0000"/>
                </a:solidFill>
              </a:rPr>
              <a:t>3,3%</a:t>
            </a:r>
          </a:p>
          <a:p>
            <a:pPr lvl="0"/>
            <a:r>
              <a:rPr lang="pl-PL"/>
              <a:t>Poziom recyklingu i przygotowania do ponownego użycia następujących frakcji odpadów komunalnych: papieru, metali, tworzyw sztucznych i szkła odbieranych z obszaru gminy- </a:t>
            </a:r>
            <a:r>
              <a:rPr lang="pl-PL" sz="3200" b="1">
                <a:solidFill>
                  <a:srgbClr val="FF0000"/>
                </a:solidFill>
              </a:rPr>
              <a:t>38,2%</a:t>
            </a:r>
          </a:p>
          <a:p>
            <a:pPr lvl="0"/>
            <a:r>
              <a:rPr lang="pl-PL"/>
              <a:t>Poziom recyklingu, przygotowania do ponownego użycia i odzysku innymi metodami innych niż niebezpieczne odpadów budowlanych i rozbiórkowych z odebranych z obszaru gminy odpadów komunalnych- </a:t>
            </a:r>
            <a:r>
              <a:rPr lang="pl-PL" sz="3200" b="1">
                <a:solidFill>
                  <a:srgbClr val="FF0000"/>
                </a:solidFill>
              </a:rPr>
              <a:t>89,5%</a:t>
            </a:r>
          </a:p>
        </p:txBody>
      </p:sp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sz="3000" b="1">
                <a:solidFill>
                  <a:srgbClr val="000000"/>
                </a:solidFill>
              </a:rPr>
              <a:t>Wystawka odpadów wielkogabarytowych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None/>
            </a:pPr>
            <a:r>
              <a:rPr lang="pl-PL" sz="1900"/>
              <a:t>Wszelkiego rodzaju odpady, które ze względu na duże rozmiary i/lub wagę </a:t>
            </a:r>
            <a:br>
              <a:rPr lang="pl-PL" sz="1900"/>
            </a:br>
            <a:r>
              <a:rPr lang="pl-PL" sz="1900"/>
              <a:t>nie mieszczą się do pojemnika na pozostałe śmieci, mogą być utylizowane jako odpady wielkogabarytowe. </a:t>
            </a:r>
          </a:p>
          <a:p>
            <a:pPr marL="0" lvl="0" indent="0" algn="just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None/>
            </a:pPr>
            <a:r>
              <a:rPr lang="pl-PL" sz="1900"/>
              <a:t>Wystawka organizowana jest przez Gminę Reda. Terminy podawane są na stronie internetowej Miasta oraz na ulotkach. Najbliższy odbiór takich odpadów odbędzie się w dniach </a:t>
            </a:r>
            <a:r>
              <a:rPr lang="pl-PL" sz="1900" b="1"/>
              <a:t>od 29 września </a:t>
            </a:r>
            <a:br>
              <a:rPr lang="pl-PL" sz="1900" b="1"/>
            </a:br>
            <a:r>
              <a:rPr lang="pl-PL" sz="1900" b="1"/>
              <a:t>do 01 października 2015r.</a:t>
            </a:r>
          </a:p>
          <a:p>
            <a:pPr marL="0" lvl="0" indent="0" algn="just">
              <a:lnSpc>
                <a:spcPct val="80000"/>
              </a:lnSpc>
              <a:spcBef>
                <a:spcPts val="500"/>
              </a:spcBef>
              <a:buNone/>
            </a:pPr>
            <a:r>
              <a:rPr lang="pl-PL" sz="1900"/>
              <a:t>Można oddać na przykład: stoły, szafy, krzesła, sofy, dywany, wózki dziecięce, materace, pierzyny, rowery, zabawki dużych rozmiarów, deski drewniane, belki, panele, ramy okienne, drzwi, płoty, wanny, umywalki, muszle toaletowe lub spłuczki, grzejniki, rolety, etc. 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endParaRPr lang="pl-PL" sz="1900"/>
          </a:p>
          <a:p>
            <a:pPr marL="0" lvl="0" indent="0" algn="just">
              <a:lnSpc>
                <a:spcPct val="80000"/>
              </a:lnSpc>
              <a:spcBef>
                <a:spcPts val="500"/>
              </a:spcBef>
              <a:buNone/>
            </a:pPr>
            <a:r>
              <a:rPr lang="pl-PL" sz="1900" b="1"/>
              <a:t>Uwaga: </a:t>
            </a:r>
            <a:r>
              <a:rPr lang="pl-PL" sz="1900"/>
              <a:t>Do odpadów wielkogabarytowych nie należą wszelkiego rodzaju części budowlane i sanitarne takie jak, płytki, jak również części samochodowe, motorowery, kosiarki spalinowe, odpady remontowe, odpady ogrodowe, worki na śmieci lub kartony z odpadami domowymi. 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endParaRPr lang="pl-PL" sz="1900"/>
          </a:p>
        </p:txBody>
      </p:sp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sz="3000"/>
              <a:t>              	</a:t>
            </a:r>
            <a:r>
              <a:rPr lang="pl-PL" sz="2400" b="1">
                <a:solidFill>
                  <a:srgbClr val="000000"/>
                </a:solidFill>
              </a:rPr>
              <a:t>Punkt oraz objazdowa zbiórka     		odpadów niebezpiecznych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4" y="1340766"/>
            <a:ext cx="8497820" cy="6333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1" descr="http://smieciodnowa.pl/wp-content/uploads/2013/04/kosz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67541" y="189271"/>
            <a:ext cx="1632533" cy="1252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ejski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683</TotalTime>
  <Words>464</Words>
  <Application>Microsoft Office PowerPoint</Application>
  <PresentationFormat>Pokaz na ekranie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Miejski</vt:lpstr>
      <vt:lpstr>ABC postępowania z odpadami śmieci w mieście Reda</vt:lpstr>
      <vt:lpstr>Odpady komunalne w Redzie </vt:lpstr>
      <vt:lpstr>Plastik i Metale </vt:lpstr>
      <vt:lpstr>Makulatura </vt:lpstr>
      <vt:lpstr>Szkło</vt:lpstr>
      <vt:lpstr>Zielone </vt:lpstr>
      <vt:lpstr>Prezentacja programu PowerPoint</vt:lpstr>
      <vt:lpstr>Wystawka odpadów wielkogabarytowych</vt:lpstr>
      <vt:lpstr>               Punkt oraz objazdowa zbiórka       odpadów niebezpiecznych</vt:lpstr>
      <vt:lpstr> Odpady problemowe </vt:lpstr>
      <vt:lpstr> Odpady problemowe </vt:lpstr>
      <vt:lpstr> Odpady problemowe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Specht</dc:creator>
  <cp:lastModifiedBy>iszczygiel</cp:lastModifiedBy>
  <cp:revision>29</cp:revision>
  <dcterms:created xsi:type="dcterms:W3CDTF">2015-08-26T05:57:44Z</dcterms:created>
  <dcterms:modified xsi:type="dcterms:W3CDTF">2015-09-14T06:52:45Z</dcterms:modified>
</cp:coreProperties>
</file>